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xml" ContentType="application/inkml+xml"/>
  <Override PartName="/ppt/ink/ink2.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sldIdLst>
    <p:sldId id="358" r:id="rId5"/>
    <p:sldId id="455" r:id="rId6"/>
    <p:sldId id="422" r:id="rId7"/>
    <p:sldId id="453" r:id="rId8"/>
    <p:sldId id="439" r:id="rId9"/>
    <p:sldId id="440" r:id="rId10"/>
    <p:sldId id="441" r:id="rId11"/>
    <p:sldId id="442" r:id="rId12"/>
    <p:sldId id="443" r:id="rId13"/>
    <p:sldId id="444" r:id="rId14"/>
    <p:sldId id="457" r:id="rId15"/>
    <p:sldId id="458" r:id="rId16"/>
    <p:sldId id="459" r:id="rId17"/>
    <p:sldId id="456" r:id="rId18"/>
    <p:sldId id="445" r:id="rId19"/>
    <p:sldId id="446" r:id="rId20"/>
    <p:sldId id="447" r:id="rId21"/>
    <p:sldId id="448" r:id="rId22"/>
    <p:sldId id="449" r:id="rId23"/>
    <p:sldId id="450" r:id="rId24"/>
    <p:sldId id="451" r:id="rId25"/>
    <p:sldId id="460" r:id="rId26"/>
    <p:sldId id="452" r:id="rId27"/>
  </p:sldIdLst>
  <p:sldSz cx="12192000" cy="6858000"/>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vr. E. Smit | BLICK op onderwijs" initials="MES|Boo" lastIdx="17" clrIdx="0">
    <p:extLst>
      <p:ext uri="{19B8F6BF-5375-455C-9EA6-DF929625EA0E}">
        <p15:presenceInfo xmlns:p15="http://schemas.microsoft.com/office/powerpoint/2012/main" userId="S::e.smit@blickoponderwijs.nl::2c63b661-7618-4172-81f6-3aba8efaaaf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043"/>
    <a:srgbClr val="96C800"/>
    <a:srgbClr val="FFBD00"/>
    <a:srgbClr val="B478D2"/>
    <a:srgbClr val="3CB4EB"/>
    <a:srgbClr val="FF7800"/>
    <a:srgbClr val="D200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71" autoAdjust="0"/>
    <p:restoredTop sz="88124" autoAdjust="0"/>
  </p:normalViewPr>
  <p:slideViewPr>
    <p:cSldViewPr snapToGrid="0">
      <p:cViewPr varScale="1">
        <p:scale>
          <a:sx n="97" d="100"/>
          <a:sy n="97" d="100"/>
        </p:scale>
        <p:origin x="100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2T08:23:46.644"/>
    </inkml:context>
    <inkml:brush xml:id="br0">
      <inkml:brushProperty name="width" value="0.1" units="cm"/>
      <inkml:brushProperty name="height" value="0.1" units="cm"/>
    </inkml:brush>
  </inkml:definitions>
  <inkml:trace contextRef="#ctx0" brushRef="#br0">0 199 24575,'22'55'0,"-10"-28"0,-4-23 0,-2-19 0,-3-58 0,-4 62 0,1 1 0,0-1 0,1 0 0,0 0 0,0 1 0,1-1 0,0 0 0,6-13 0,-8 23 0,0 0 0,0 0 0,1 0 0,-1 0 0,1 0 0,-1 1 0,0-1 0,1 0 0,-1 0 0,1 0 0,0 1 0,-1-1 0,1 0 0,0 1 0,-1-1 0,1 1 0,0-1 0,0 1 0,-1-1 0,1 1 0,0-1 0,0 1 0,0 0 0,0-1 0,-1 1 0,1 0 0,0 0 0,0 0 0,0-1 0,0 1 0,0 0 0,0 0 0,0 1 0,0-1 0,0 0 0,0 0 0,-1 0 0,1 1 0,0-1 0,0 0 0,1 1 0,4 3 0,-1 0 0,0 1 0,0-1 0,-1 1 0,7 8 0,-9-10 0,0-1 0,0 1 0,0 0 0,1 0 0,-1-1 0,1 1 0,-1-1 0,1 0 0,0 0 0,0 0 0,0 0 0,6 2 0,-8-5 0,0 1 0,1 0 0,-1-1 0,0 1 0,1-1 0,-1 1 0,0-1 0,1 1 0,-1-1 0,0 0 0,0 0 0,0 0 0,0 0 0,1 1 0,-1-2 0,0 1 0,-1 0 0,1 0 0,0 0 0,0 0 0,0 0 0,-1-1 0,1 1 0,-1 0 0,2-3 0,12-45 0,-8 24 0,-5 23-5,0-1 0,0 0 0,0 1 0,0-1 0,1 1 0,-1 0 0,1-1 0,-1 1 0,1 0 0,0 0 0,0 0 0,0 0 0,0 0 0,0 1 0,5-4 0,-6 5 15,1-1 0,-1 1 0,1-1 0,0 1 0,-1 0 0,1 0 0,0 0 0,0 0 0,-1 0 0,1 0 0,0 0 0,-1 1 0,1-1 0,0 0 0,-1 1 0,1-1 0,-1 1 0,1 0 0,1 1 0,4 3-175,0 0 0,0 1 0,0 0 0,-1 0 0,0 0 0,0 1 0,0 0 0,4 8 0,14 22-6661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2T08:25:05.294"/>
    </inkml:context>
    <inkml:brush xml:id="br0">
      <inkml:brushProperty name="width" value="0.35" units="cm"/>
      <inkml:brushProperty name="height" value="0.35" units="cm"/>
      <inkml:brushProperty name="color" value="#A64499"/>
    </inkml:brush>
  </inkml:definitions>
  <inkml:trace contextRef="#ctx0" brushRef="#br0">1040 440 24575,'-69'8'0,"62"-5"0,0-2 0,0 1 0,0-1 0,0 0 0,0 0 0,0-1 0,0 0 0,0 0 0,0-1 0,0 0 0,0 0 0,0-1 0,0 1 0,0-2 0,0 1 0,1-1 0,-13-7 0,0-6 0,1 0 0,1-2 0,0 0 0,1-1 0,1-1 0,1 0 0,-11-23 0,-1 2 0,15 31 0,4 13 0,-2 26 0,3-8 0,3-18 0,0 0 0,0 1 0,0-1 0,-1-1 0,1 1 0,-1 0 0,1-1 0,-1 0 0,0 1 0,0-2 0,0 1 0,0 0 0,0-1 0,0 0 0,-1 0 0,1 0 0,0 0 0,-1-1 0,1 0 0,-1 0 0,1 0 0,0 0 0,-1-1 0,1 1 0,-5-2 0,-2 0 0,0-1 0,1 0 0,-1 0 0,1-1 0,0-1 0,0 1 0,0-1 0,1-1 0,-10-7 0,-20-21 0,25 21 0,0 1 0,0 1 0,-1 0 0,-1 1 0,-28-14 0,-1 2 0,-35-14 0,74 34 0,0 0 0,0 0 0,-1 1 0,1 0 0,-1 0 0,1 1 0,-1 0 0,1 0 0,-1 0 0,-10 2 0,14 0 0,0-1 0,0 0 0,0 1 0,0 0 0,0 0 0,0 0 0,1 0 0,-1 0 0,1 0 0,0 1 0,-1-1 0,1 1 0,0 0 0,0-1 0,1 1 0,-1 0 0,1 0 0,-1 0 0,1 0 0,0 1 0,0-1 0,0 0 0,1 0 0,-1 1 0,0 5 0,-1 13 0,1 0 0,3 40 0,0-40 0,-2-1 0,8 78 0,-7-93 0,0-1 0,0 1 0,0 0 0,1-1 0,0 1 0,0-1 0,1 0 0,-1 1 0,1-1 0,0-1 0,1 1 0,-1 0 0,7 6 0,-9-10 0,1 0 0,-1 1 0,1-1 0,0 0 0,-1 0 0,1 0 0,0 0 0,0 0 0,0-1 0,0 1 0,-1 0 0,1-1 0,0 0 0,0 1 0,0-1 0,0 0 0,0 0 0,0 0 0,0 0 0,0 0 0,0-1 0,4 0 0,-2-1 0,-1 1 0,1-1 0,-1 0 0,1-1 0,-1 1 0,0-1 0,0 1 0,0-1 0,-1 0 0,1 0 0,2-3 0,6-11 0,-1 0 0,0 0 0,11-31 0,-18 42 0,9-23 0,-4 7 0,1 1 0,2 0 0,15-24 0,-21 38 0,0 1 0,0 0 0,1 0 0,0 0 0,0 0 0,1 1 0,-1 0 0,1 0 0,0 1 0,0 0 0,1 0 0,14-5 0,9-1 0,0 2 0,0 1 0,1 1 0,0 1 0,60 0 0,-39 2 0,1-2 0,-1-3 0,59-16 0,-58 11 0,1 3 0,102-7 0,314 19 0,-456-2 0,0 1 0,-1 0 0,1 1 0,0 0 0,0 2 0,-1 0 0,0 0 0,0 1 0,0 1 0,0 0 0,-1 1 0,0 1 0,15 11 0,-20-12 0,0 0 0,0 0 0,-1 1 0,0 0 0,0 1 0,-1 0 0,0 0 0,0 0 0,-1 0 0,-1 1 0,0 0 0,0 0 0,0 0 0,-2 1 0,1-1 0,-1 1 0,-1-1 0,1 22 0,-2-24 0,1 25 0,-7 50 0,5-75 0,0 0 0,0 0 0,-1-1 0,0 1 0,-1-1 0,1 1 0,-2-1 0,1 0 0,-1 0 0,0 0 0,0-1 0,-7 9 0,10-15 0,0 1 0,0 0 0,0-1 0,0 0 0,-1 1 0,1-1 0,0 0 0,0 1 0,0-1 0,0 0 0,-1 0 0,1 0 0,0 0 0,0 0 0,0 0 0,-1 0 0,1 0 0,0-1 0,0 1 0,0 0 0,0-1 0,-1 1 0,1-1 0,0 1 0,0-1 0,0 0 0,0 1 0,0-1 0,0 0 0,1 0 0,-1 0 0,0 1 0,-1-3 0,-33-35 0,30 32 0,-79-109 0,61 79 0,-2 2 0,-37-41 0,57 72 0,0 1 0,0-1 0,-1 1 0,1 0 0,-1 0 0,1 0 0,-1 1 0,0 0 0,1 0 0,-1 1 0,0-1 0,0 1 0,0 0 0,1 1 0,-8 1 0,-18-2 0,23-1 0,1 1 0,-1 0 0,1 0 0,-1 1 0,1 0 0,0 0 0,-13 5 0,17-5 0,0 0 0,1 0 0,-1 1 0,1 0 0,-1-1 0,1 1 0,0 0 0,0 0 0,0 0 0,0 0 0,0 1 0,0-1 0,0 1 0,1-1 0,-1 1 0,1-1 0,0 1 0,0 0 0,0 0 0,0-1 0,0 1 0,0 4 0,-2 13 0,1-10 0,1-1 0,-1 0 0,0 0 0,-1 0 0,-3 9 0,5-17 0,0 1 0,0-1 0,1 1 0,-1-1 0,0 0 0,0 1 0,-1-1 0,1 0 0,0 1 0,0-1 0,-1 0 0,1 0 0,0 0 0,-1 0 0,1 0 0,-1-1 0,1 1 0,-1 0 0,0-1 0,1 1 0,-1-1 0,1 1 0,-1-1 0,0 0 0,0 0 0,1 0 0,-1 0 0,0 0 0,1 0 0,-1 0 0,0-1 0,1 1 0,-3-1 0,-11-4 0,1-1 0,0-1 0,0 0 0,0-1 0,1-1 0,0 0 0,-11-11 0,-28-18 0,-25-11 0,-98-46 0,136 76 0,-2 2 0,0 2 0,0 2 0,-70-13 0,104 24 0,1 1 0,0 1 0,-1-1 0,1 1 0,0 0 0,-1 1 0,1-1 0,0 1 0,0 0 0,-1 1 0,1 0 0,-7 2 0,10-2 0,0 0 0,0 0 0,1 1 0,-1-1 0,0 0 0,1 1 0,0 0 0,0-1 0,-1 1 0,2 0 0,-1 0 0,0 0 0,0 0 0,1 1 0,0-1 0,0 0 0,0 1 0,0-1 0,0 1 0,1-1 0,-1 1 0,1 4 0,-1 24 0,0 0 0,3 1 0,1-1 0,1 0 0,1 0 0,2-1 0,2 1 0,0-2 0,22 47 0,-29-71 0,1 1 0,1-1 0,-1 1 0,1-1 0,0 0 0,0 0 0,0-1 0,1 1 0,0-1 0,0 0 0,1 0 0,-1-1 0,1 0 0,0 0 0,0 0 0,1-1 0,-1 1 0,1-2 0,-1 1 0,1-1 0,0 0 0,0 0 0,0-1 0,0 1 0,0-2 0,0 1 0,0-1 0,1 0 0,7-2 0,-2 3 0,1-2 0,0 1 0,-1-2 0,1 0 0,-1-1 0,0 0 0,0-1 0,0 0 0,0-1 0,0-1 0,-1 0 0,0 0 0,-1-1 0,1-1 0,19-17 0,-12 7 0,-1-1 0,-2 0 0,0-1 0,0 0 0,-2-2 0,-1 0 0,15-33 0,-26 52 0,-1 1 0,0-1 0,0 0 0,-1 1 0,1-1 0,0 0 0,-1 1 0,0-1 0,1 0 0,-1 0 0,0 0 0,-1 1 0,1-1 0,0 0 0,-2-3 0,2 5 0,-1-1 0,0 1 0,1-1 0,-1 1 0,0 0 0,0-1 0,0 1 0,0 0 0,0 0 0,-1 0 0,1 0 0,0 0 0,0 0 0,-1 0 0,1 0 0,-1 0 0,1 1 0,-1-1 0,-2 0 0,0 0 0,0 0 0,0 1 0,0 0 0,0 0 0,0 0 0,0 0 0,0 1 0,0-1 0,0 1 0,0 0 0,0 0 0,0 0 0,0 1 0,0 0 0,1-1 0,-1 1 0,1 1 0,-1-1 0,-4 4 0,-1 4 0,0 0 0,0 1 0,1 0 0,0 1 0,0 0 0,2 0 0,0 0 0,0 1 0,1 0 0,0 0 0,1 1 0,1-1 0,0 1 0,1 0 0,0-1 0,1 16 0,1-33 0,-1 0 0,0 1 0,0-1 0,0 0 0,0 0 0,0 1 0,-1-1 0,0 1 0,0-1 0,0 1 0,-2-4 0,-31-37 0,33 41 0,-18-19 0,0 2 0,-2 0 0,0 2 0,-27-18 0,-105-58 0,38 25 0,107 63 0,0 0 0,0 1 0,-1 0 0,0 0 0,1 2 0,-1-1 0,-1 1 0,1 0 0,-15-1 0,762 10 0,-484-6 0,-510-1 0,-415 3 0,639-2 0,-58 3 0,85-2 0,-1 0 0,1 0 0,0 0 0,0 1 0,0 0 0,0 0 0,1 0 0,-1 1 0,0 0 0,1 0 0,-7 5 0,11-7 0,0 0 0,0 0 0,0 0 0,0 0 0,0 0 0,0 0 0,0 0 0,0 1 0,1-1 0,-1 0 0,0 1 0,1-1 0,-1 0 0,1 1 0,-1-1 0,1 1 0,0-1 0,-1 1 0,1-1 0,0 1 0,0-1 0,0 0 0,0 1 0,1-1 0,-1 3 0,1-1 0,1 0 0,-1 0 0,1 0 0,0 0 0,0 0 0,0 0 0,0 0 0,0-1 0,0 1 0,6 3 0,7 5 0,0 0 0,1-1 0,21 10 0,-32-17 0,35 16 0,1-2 0,1-1 0,50 11 0,132 20 0,-147-33 0,-54-7 0,-23-6 0,0-1 0,0 0 0,1 0 0,-1 0 0,0 0 0,0 1 0,0-1 0,0 0 0,0 0 0,0 0 0,0 1 0,0-1 0,0 0 0,0 0 0,0 0 0,0 1 0,0-1 0,0 0 0,0 0 0,0 0 0,0 1 0,0-1 0,0 0 0,0 0 0,0 0 0,0 1 0,0-1 0,0 0 0,0 0 0,0 0 0,-1 0 0,1 1 0,0-1 0,0 0 0,0 0 0,0 0 0,0 0 0,-1 0 0,1 1 0,0-1 0,0 0 0,0 0 0,0 0 0,-1 0 0,1 0 0,0 0 0,-1 0 0,-40 15 0,30-12 0,2-1 0,-9 3 0,-1 1 0,1 0 0,0 1 0,-21 13 0,36-19 0,0 1 0,0-1 0,0 1 0,1 0 0,-1 0 0,0 1 0,1-1 0,-1 0 0,1 1 0,0 0 0,0-1 0,0 1 0,0 0 0,0 0 0,0 0 0,1 0 0,0 0 0,0 1 0,0-1 0,0 0 0,0 1 0,0-1 0,1 1 0,0-1 0,-1 0 0,2 1 0,-1-1 0,0 1 0,0-1 0,1 1 0,2 5 0,0-3 8,0 0 0,1 0 0,0 0 0,0 0-1,0-1 1,1 1 0,0-1 0,0 0 0,0-1 0,1 1 0,0-1-1,10 6 1,81 40-1001,-86-45 519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88F060D-2536-0348-859F-D6DF04DC4347}" type="datetimeFigureOut">
              <a:rPr lang="nl-NL" smtClean="0"/>
              <a:t>30-9-2026</a:t>
            </a:fld>
            <a:endParaRPr lang="nl-NL" dirty="0"/>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DC32CB6-6533-7745-B9FD-0241DC157D87}" type="slidenum">
              <a:rPr lang="nl-NL" smtClean="0"/>
              <a:t>‹nr.›</a:t>
            </a:fld>
            <a:endParaRPr lang="nl-NL" dirty="0"/>
          </a:p>
        </p:txBody>
      </p:sp>
    </p:spTree>
    <p:extLst>
      <p:ext uri="{BB962C8B-B14F-4D97-AF65-F5344CB8AC3E}">
        <p14:creationId xmlns:p14="http://schemas.microsoft.com/office/powerpoint/2010/main" val="3635706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1</a:t>
            </a:fld>
            <a:endParaRPr lang="nl-NL" dirty="0"/>
          </a:p>
        </p:txBody>
      </p:sp>
    </p:spTree>
    <p:extLst>
      <p:ext uri="{BB962C8B-B14F-4D97-AF65-F5344CB8AC3E}">
        <p14:creationId xmlns:p14="http://schemas.microsoft.com/office/powerpoint/2010/main" val="3050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2</a:t>
            </a:fld>
            <a:endParaRPr lang="nl-NL" dirty="0"/>
          </a:p>
        </p:txBody>
      </p:sp>
    </p:spTree>
    <p:extLst>
      <p:ext uri="{BB962C8B-B14F-4D97-AF65-F5344CB8AC3E}">
        <p14:creationId xmlns:p14="http://schemas.microsoft.com/office/powerpoint/2010/main" val="1761306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3</a:t>
            </a:fld>
            <a:endParaRPr lang="nl-NL" dirty="0"/>
          </a:p>
        </p:txBody>
      </p:sp>
    </p:spTree>
    <p:extLst>
      <p:ext uri="{BB962C8B-B14F-4D97-AF65-F5344CB8AC3E}">
        <p14:creationId xmlns:p14="http://schemas.microsoft.com/office/powerpoint/2010/main" val="1599816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4</a:t>
            </a:fld>
            <a:endParaRPr lang="nl-NL" dirty="0"/>
          </a:p>
        </p:txBody>
      </p:sp>
    </p:spTree>
    <p:extLst>
      <p:ext uri="{BB962C8B-B14F-4D97-AF65-F5344CB8AC3E}">
        <p14:creationId xmlns:p14="http://schemas.microsoft.com/office/powerpoint/2010/main" val="1807250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5</a:t>
            </a:fld>
            <a:endParaRPr lang="nl-NL" dirty="0"/>
          </a:p>
        </p:txBody>
      </p:sp>
    </p:spTree>
    <p:extLst>
      <p:ext uri="{BB962C8B-B14F-4D97-AF65-F5344CB8AC3E}">
        <p14:creationId xmlns:p14="http://schemas.microsoft.com/office/powerpoint/2010/main" val="803569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6</a:t>
            </a:fld>
            <a:endParaRPr lang="nl-NL" dirty="0"/>
          </a:p>
        </p:txBody>
      </p:sp>
    </p:spTree>
    <p:extLst>
      <p:ext uri="{BB962C8B-B14F-4D97-AF65-F5344CB8AC3E}">
        <p14:creationId xmlns:p14="http://schemas.microsoft.com/office/powerpoint/2010/main" val="261712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7</a:t>
            </a:fld>
            <a:endParaRPr lang="nl-NL" dirty="0"/>
          </a:p>
        </p:txBody>
      </p:sp>
    </p:spTree>
    <p:extLst>
      <p:ext uri="{BB962C8B-B14F-4D97-AF65-F5344CB8AC3E}">
        <p14:creationId xmlns:p14="http://schemas.microsoft.com/office/powerpoint/2010/main" val="3244155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8</a:t>
            </a:fld>
            <a:endParaRPr lang="nl-NL" dirty="0"/>
          </a:p>
        </p:txBody>
      </p:sp>
    </p:spTree>
    <p:extLst>
      <p:ext uri="{BB962C8B-B14F-4D97-AF65-F5344CB8AC3E}">
        <p14:creationId xmlns:p14="http://schemas.microsoft.com/office/powerpoint/2010/main" val="1531407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9</a:t>
            </a:fld>
            <a:endParaRPr lang="nl-NL" dirty="0"/>
          </a:p>
        </p:txBody>
      </p:sp>
    </p:spTree>
    <p:extLst>
      <p:ext uri="{BB962C8B-B14F-4D97-AF65-F5344CB8AC3E}">
        <p14:creationId xmlns:p14="http://schemas.microsoft.com/office/powerpoint/2010/main" val="3231187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10</a:t>
            </a:fld>
            <a:endParaRPr lang="nl-NL" dirty="0"/>
          </a:p>
        </p:txBody>
      </p:sp>
    </p:spTree>
    <p:extLst>
      <p:ext uri="{BB962C8B-B14F-4D97-AF65-F5344CB8AC3E}">
        <p14:creationId xmlns:p14="http://schemas.microsoft.com/office/powerpoint/2010/main" val="1740837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11</a:t>
            </a:fld>
            <a:endParaRPr lang="nl-NL" dirty="0"/>
          </a:p>
        </p:txBody>
      </p:sp>
    </p:spTree>
    <p:extLst>
      <p:ext uri="{BB962C8B-B14F-4D97-AF65-F5344CB8AC3E}">
        <p14:creationId xmlns:p14="http://schemas.microsoft.com/office/powerpoint/2010/main" val="4091125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12</a:t>
            </a:fld>
            <a:endParaRPr lang="nl-NL" dirty="0"/>
          </a:p>
        </p:txBody>
      </p:sp>
    </p:spTree>
    <p:extLst>
      <p:ext uri="{BB962C8B-B14F-4D97-AF65-F5344CB8AC3E}">
        <p14:creationId xmlns:p14="http://schemas.microsoft.com/office/powerpoint/2010/main" val="3159152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13</a:t>
            </a:fld>
            <a:endParaRPr lang="nl-NL" dirty="0"/>
          </a:p>
        </p:txBody>
      </p:sp>
    </p:spTree>
    <p:extLst>
      <p:ext uri="{BB962C8B-B14F-4D97-AF65-F5344CB8AC3E}">
        <p14:creationId xmlns:p14="http://schemas.microsoft.com/office/powerpoint/2010/main" val="20420815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14</a:t>
            </a:fld>
            <a:endParaRPr lang="nl-NL" dirty="0"/>
          </a:p>
        </p:txBody>
      </p:sp>
    </p:spTree>
    <p:extLst>
      <p:ext uri="{BB962C8B-B14F-4D97-AF65-F5344CB8AC3E}">
        <p14:creationId xmlns:p14="http://schemas.microsoft.com/office/powerpoint/2010/main" val="2492871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15</a:t>
            </a:fld>
            <a:endParaRPr lang="nl-NL" dirty="0"/>
          </a:p>
        </p:txBody>
      </p:sp>
    </p:spTree>
    <p:extLst>
      <p:ext uri="{BB962C8B-B14F-4D97-AF65-F5344CB8AC3E}">
        <p14:creationId xmlns:p14="http://schemas.microsoft.com/office/powerpoint/2010/main" val="2184311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16</a:t>
            </a:fld>
            <a:endParaRPr lang="nl-NL" dirty="0"/>
          </a:p>
        </p:txBody>
      </p:sp>
    </p:spTree>
    <p:extLst>
      <p:ext uri="{BB962C8B-B14F-4D97-AF65-F5344CB8AC3E}">
        <p14:creationId xmlns:p14="http://schemas.microsoft.com/office/powerpoint/2010/main" val="3133465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17</a:t>
            </a:fld>
            <a:endParaRPr lang="nl-NL" dirty="0"/>
          </a:p>
        </p:txBody>
      </p:sp>
    </p:spTree>
    <p:extLst>
      <p:ext uri="{BB962C8B-B14F-4D97-AF65-F5344CB8AC3E}">
        <p14:creationId xmlns:p14="http://schemas.microsoft.com/office/powerpoint/2010/main" val="4020717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18</a:t>
            </a:fld>
            <a:endParaRPr lang="nl-NL" dirty="0"/>
          </a:p>
        </p:txBody>
      </p:sp>
    </p:spTree>
    <p:extLst>
      <p:ext uri="{BB962C8B-B14F-4D97-AF65-F5344CB8AC3E}">
        <p14:creationId xmlns:p14="http://schemas.microsoft.com/office/powerpoint/2010/main" val="4218508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19</a:t>
            </a:fld>
            <a:endParaRPr lang="nl-NL" dirty="0"/>
          </a:p>
        </p:txBody>
      </p:sp>
    </p:spTree>
    <p:extLst>
      <p:ext uri="{BB962C8B-B14F-4D97-AF65-F5344CB8AC3E}">
        <p14:creationId xmlns:p14="http://schemas.microsoft.com/office/powerpoint/2010/main" val="1960764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20</a:t>
            </a:fld>
            <a:endParaRPr lang="nl-NL" dirty="0"/>
          </a:p>
        </p:txBody>
      </p:sp>
    </p:spTree>
    <p:extLst>
      <p:ext uri="{BB962C8B-B14F-4D97-AF65-F5344CB8AC3E}">
        <p14:creationId xmlns:p14="http://schemas.microsoft.com/office/powerpoint/2010/main" val="21799628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21</a:t>
            </a:fld>
            <a:endParaRPr lang="nl-NL" dirty="0"/>
          </a:p>
        </p:txBody>
      </p:sp>
    </p:spTree>
    <p:extLst>
      <p:ext uri="{BB962C8B-B14F-4D97-AF65-F5344CB8AC3E}">
        <p14:creationId xmlns:p14="http://schemas.microsoft.com/office/powerpoint/2010/main" val="5674718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22</a:t>
            </a:fld>
            <a:endParaRPr lang="nl-NL" dirty="0"/>
          </a:p>
        </p:txBody>
      </p:sp>
    </p:spTree>
    <p:extLst>
      <p:ext uri="{BB962C8B-B14F-4D97-AF65-F5344CB8AC3E}">
        <p14:creationId xmlns:p14="http://schemas.microsoft.com/office/powerpoint/2010/main" val="23878926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DC32CB6-6533-7745-B9FD-0241DC157D87}" type="slidenum">
              <a:rPr lang="nl-NL" smtClean="0"/>
              <a:t>23</a:t>
            </a:fld>
            <a:endParaRPr lang="nl-NL" dirty="0"/>
          </a:p>
        </p:txBody>
      </p:sp>
    </p:spTree>
    <p:extLst>
      <p:ext uri="{BB962C8B-B14F-4D97-AF65-F5344CB8AC3E}">
        <p14:creationId xmlns:p14="http://schemas.microsoft.com/office/powerpoint/2010/main" val="1919070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605C62-1406-1E46-A858-DB22BC30D49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7D753B3-491D-C040-99CB-5C51C70BF0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BB09682-5576-0047-BBCB-1F527D31AFB7}"/>
              </a:ext>
            </a:extLst>
          </p:cNvPr>
          <p:cNvSpPr>
            <a:spLocks noGrp="1"/>
          </p:cNvSpPr>
          <p:nvPr>
            <p:ph type="dt" sz="half" idx="10"/>
          </p:nvPr>
        </p:nvSpPr>
        <p:spPr/>
        <p:txBody>
          <a:bodyPr/>
          <a:lstStyle/>
          <a:p>
            <a:fld id="{B33BC33A-0701-4D7C-8A83-D7AAD875BB20}" type="datetime1">
              <a:rPr lang="nl-NL" smtClean="0"/>
              <a:t>30-9-2026</a:t>
            </a:fld>
            <a:endParaRPr lang="nl-NL" dirty="0"/>
          </a:p>
        </p:txBody>
      </p:sp>
      <p:sp>
        <p:nvSpPr>
          <p:cNvPr id="5" name="Tijdelijke aanduiding voor voettekst 4">
            <a:extLst>
              <a:ext uri="{FF2B5EF4-FFF2-40B4-BE49-F238E27FC236}">
                <a16:creationId xmlns:a16="http://schemas.microsoft.com/office/drawing/2014/main" id="{93C91C08-AD92-C645-ACB6-9D8E69FE7CAD}"/>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08441C40-0AF3-0C4D-9B64-5888590C9FD8}"/>
              </a:ext>
            </a:extLst>
          </p:cNvPr>
          <p:cNvSpPr>
            <a:spLocks noGrp="1"/>
          </p:cNvSpPr>
          <p:nvPr>
            <p:ph type="sldNum" sz="quarter" idx="12"/>
          </p:nvPr>
        </p:nvSpPr>
        <p:spPr/>
        <p:txBody>
          <a:bodyPr/>
          <a:lstStyle/>
          <a:p>
            <a:fld id="{9D114C68-B7DF-A04D-A4AC-7CD6F4B7D2E5}" type="slidenum">
              <a:rPr lang="nl-NL" smtClean="0"/>
              <a:t>‹nr.›</a:t>
            </a:fld>
            <a:endParaRPr lang="nl-NL" dirty="0"/>
          </a:p>
        </p:txBody>
      </p:sp>
    </p:spTree>
    <p:extLst>
      <p:ext uri="{BB962C8B-B14F-4D97-AF65-F5344CB8AC3E}">
        <p14:creationId xmlns:p14="http://schemas.microsoft.com/office/powerpoint/2010/main" val="3167977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3D0745-14FC-874A-9B11-EDE7396A468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2B00FF6-FA0D-6F4F-8B1C-C38A33BA9250}"/>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59E379A-D018-2140-9B31-9D6145FABA3A}"/>
              </a:ext>
            </a:extLst>
          </p:cNvPr>
          <p:cNvSpPr>
            <a:spLocks noGrp="1"/>
          </p:cNvSpPr>
          <p:nvPr>
            <p:ph type="dt" sz="half" idx="10"/>
          </p:nvPr>
        </p:nvSpPr>
        <p:spPr/>
        <p:txBody>
          <a:bodyPr/>
          <a:lstStyle/>
          <a:p>
            <a:fld id="{FCE5D817-4A8F-48B1-95BD-F97D7F5C9783}" type="datetime1">
              <a:rPr lang="nl-NL" smtClean="0"/>
              <a:t>30-9-2026</a:t>
            </a:fld>
            <a:endParaRPr lang="nl-NL" dirty="0"/>
          </a:p>
        </p:txBody>
      </p:sp>
      <p:sp>
        <p:nvSpPr>
          <p:cNvPr id="5" name="Tijdelijke aanduiding voor voettekst 4">
            <a:extLst>
              <a:ext uri="{FF2B5EF4-FFF2-40B4-BE49-F238E27FC236}">
                <a16:creationId xmlns:a16="http://schemas.microsoft.com/office/drawing/2014/main" id="{7E58C64A-8E93-7B44-B6F6-2AEB5AA1839F}"/>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E35B0311-1E4E-E048-94C0-176FC5B43B8A}"/>
              </a:ext>
            </a:extLst>
          </p:cNvPr>
          <p:cNvSpPr>
            <a:spLocks noGrp="1"/>
          </p:cNvSpPr>
          <p:nvPr>
            <p:ph type="sldNum" sz="quarter" idx="12"/>
          </p:nvPr>
        </p:nvSpPr>
        <p:spPr/>
        <p:txBody>
          <a:bodyPr/>
          <a:lstStyle/>
          <a:p>
            <a:fld id="{9D114C68-B7DF-A04D-A4AC-7CD6F4B7D2E5}" type="slidenum">
              <a:rPr lang="nl-NL" smtClean="0"/>
              <a:t>‹nr.›</a:t>
            </a:fld>
            <a:endParaRPr lang="nl-NL" dirty="0"/>
          </a:p>
        </p:txBody>
      </p:sp>
    </p:spTree>
    <p:extLst>
      <p:ext uri="{BB962C8B-B14F-4D97-AF65-F5344CB8AC3E}">
        <p14:creationId xmlns:p14="http://schemas.microsoft.com/office/powerpoint/2010/main" val="4262273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A5B9D3-01D9-3644-B259-D60F9C4B494F}"/>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9829E30C-7220-B44E-B052-3249383947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AE2C898-C6FE-5D41-B0C8-605AD977E3E7}"/>
              </a:ext>
            </a:extLst>
          </p:cNvPr>
          <p:cNvSpPr>
            <a:spLocks noGrp="1"/>
          </p:cNvSpPr>
          <p:nvPr>
            <p:ph type="dt" sz="half" idx="10"/>
          </p:nvPr>
        </p:nvSpPr>
        <p:spPr/>
        <p:txBody>
          <a:bodyPr/>
          <a:lstStyle/>
          <a:p>
            <a:fld id="{7D2B1D0C-83E7-4DB8-945C-38F3BB016403}" type="datetime1">
              <a:rPr lang="nl-NL" smtClean="0"/>
              <a:t>30-9-2026</a:t>
            </a:fld>
            <a:endParaRPr lang="nl-NL" dirty="0"/>
          </a:p>
        </p:txBody>
      </p:sp>
      <p:sp>
        <p:nvSpPr>
          <p:cNvPr id="5" name="Tijdelijke aanduiding voor voettekst 4">
            <a:extLst>
              <a:ext uri="{FF2B5EF4-FFF2-40B4-BE49-F238E27FC236}">
                <a16:creationId xmlns:a16="http://schemas.microsoft.com/office/drawing/2014/main" id="{7A5C98EF-9F84-4A4B-A3B9-60CD1B4CCD98}"/>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B30683D2-7B9E-2D4C-A478-D179E9A7820C}"/>
              </a:ext>
            </a:extLst>
          </p:cNvPr>
          <p:cNvSpPr>
            <a:spLocks noGrp="1"/>
          </p:cNvSpPr>
          <p:nvPr>
            <p:ph type="sldNum" sz="quarter" idx="12"/>
          </p:nvPr>
        </p:nvSpPr>
        <p:spPr/>
        <p:txBody>
          <a:bodyPr/>
          <a:lstStyle/>
          <a:p>
            <a:fld id="{9D114C68-B7DF-A04D-A4AC-7CD6F4B7D2E5}" type="slidenum">
              <a:rPr lang="nl-NL" smtClean="0"/>
              <a:t>‹nr.›</a:t>
            </a:fld>
            <a:endParaRPr lang="nl-NL" dirty="0"/>
          </a:p>
        </p:txBody>
      </p:sp>
    </p:spTree>
    <p:extLst>
      <p:ext uri="{BB962C8B-B14F-4D97-AF65-F5344CB8AC3E}">
        <p14:creationId xmlns:p14="http://schemas.microsoft.com/office/powerpoint/2010/main" val="2436256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5ABE5B-D5DF-8446-82BF-0F7D3C7C3CC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B62DF1E-1FC1-914E-96B2-095B89F21716}"/>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9D8A28AD-16C3-844F-8561-45A451EA581A}"/>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A0931F9-7D8F-D945-888B-C5E7CF7B6199}"/>
              </a:ext>
            </a:extLst>
          </p:cNvPr>
          <p:cNvSpPr>
            <a:spLocks noGrp="1"/>
          </p:cNvSpPr>
          <p:nvPr>
            <p:ph type="dt" sz="half" idx="10"/>
          </p:nvPr>
        </p:nvSpPr>
        <p:spPr/>
        <p:txBody>
          <a:bodyPr/>
          <a:lstStyle/>
          <a:p>
            <a:fld id="{C63B0506-11BB-4B0B-8FF8-D002274DAC24}" type="datetime1">
              <a:rPr lang="nl-NL" smtClean="0"/>
              <a:t>30-9-2026</a:t>
            </a:fld>
            <a:endParaRPr lang="nl-NL" dirty="0"/>
          </a:p>
        </p:txBody>
      </p:sp>
      <p:sp>
        <p:nvSpPr>
          <p:cNvPr id="6" name="Tijdelijke aanduiding voor voettekst 5">
            <a:extLst>
              <a:ext uri="{FF2B5EF4-FFF2-40B4-BE49-F238E27FC236}">
                <a16:creationId xmlns:a16="http://schemas.microsoft.com/office/drawing/2014/main" id="{3D49EAB9-1566-FF4E-8E57-701BE1E69FCC}"/>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9DCDFF4C-CC31-0442-84D6-85FDBBF7693E}"/>
              </a:ext>
            </a:extLst>
          </p:cNvPr>
          <p:cNvSpPr>
            <a:spLocks noGrp="1"/>
          </p:cNvSpPr>
          <p:nvPr>
            <p:ph type="sldNum" sz="quarter" idx="12"/>
          </p:nvPr>
        </p:nvSpPr>
        <p:spPr/>
        <p:txBody>
          <a:bodyPr/>
          <a:lstStyle/>
          <a:p>
            <a:fld id="{9D114C68-B7DF-A04D-A4AC-7CD6F4B7D2E5}" type="slidenum">
              <a:rPr lang="nl-NL" smtClean="0"/>
              <a:t>‹nr.›</a:t>
            </a:fld>
            <a:endParaRPr lang="nl-NL" dirty="0"/>
          </a:p>
        </p:txBody>
      </p:sp>
    </p:spTree>
    <p:extLst>
      <p:ext uri="{BB962C8B-B14F-4D97-AF65-F5344CB8AC3E}">
        <p14:creationId xmlns:p14="http://schemas.microsoft.com/office/powerpoint/2010/main" val="2090482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BA5491-11C2-0840-9077-BFA81C4BE464}"/>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E715738-E061-014F-96FA-7278D8E03B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86274FCF-CE90-B445-865B-51E91A0265D2}"/>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6960201-AA16-7041-8B23-E4996FE323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F460605-A243-1540-BD2B-BFCE9A4FFF8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FE7C25C3-F52C-4F4A-944D-6E245722191C}"/>
              </a:ext>
            </a:extLst>
          </p:cNvPr>
          <p:cNvSpPr>
            <a:spLocks noGrp="1"/>
          </p:cNvSpPr>
          <p:nvPr>
            <p:ph type="dt" sz="half" idx="10"/>
          </p:nvPr>
        </p:nvSpPr>
        <p:spPr/>
        <p:txBody>
          <a:bodyPr/>
          <a:lstStyle/>
          <a:p>
            <a:fld id="{CE134C03-0AEC-4695-B7F2-99B9F5EF1A40}" type="datetime1">
              <a:rPr lang="nl-NL" smtClean="0"/>
              <a:t>30-9-2026</a:t>
            </a:fld>
            <a:endParaRPr lang="nl-NL" dirty="0"/>
          </a:p>
        </p:txBody>
      </p:sp>
      <p:sp>
        <p:nvSpPr>
          <p:cNvPr id="8" name="Tijdelijke aanduiding voor voettekst 7">
            <a:extLst>
              <a:ext uri="{FF2B5EF4-FFF2-40B4-BE49-F238E27FC236}">
                <a16:creationId xmlns:a16="http://schemas.microsoft.com/office/drawing/2014/main" id="{29D91B29-5832-0642-A600-4BB0EA32B36B}"/>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id="{1AD8D396-DC1D-D34F-868A-4A1F074FFFA6}"/>
              </a:ext>
            </a:extLst>
          </p:cNvPr>
          <p:cNvSpPr>
            <a:spLocks noGrp="1"/>
          </p:cNvSpPr>
          <p:nvPr>
            <p:ph type="sldNum" sz="quarter" idx="12"/>
          </p:nvPr>
        </p:nvSpPr>
        <p:spPr/>
        <p:txBody>
          <a:bodyPr/>
          <a:lstStyle/>
          <a:p>
            <a:fld id="{9D114C68-B7DF-A04D-A4AC-7CD6F4B7D2E5}" type="slidenum">
              <a:rPr lang="nl-NL" smtClean="0"/>
              <a:t>‹nr.›</a:t>
            </a:fld>
            <a:endParaRPr lang="nl-NL" dirty="0"/>
          </a:p>
        </p:txBody>
      </p:sp>
    </p:spTree>
    <p:extLst>
      <p:ext uri="{BB962C8B-B14F-4D97-AF65-F5344CB8AC3E}">
        <p14:creationId xmlns:p14="http://schemas.microsoft.com/office/powerpoint/2010/main" val="2041685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7DA3AA-8159-4046-94D5-D4663C814B80}"/>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423A8E1-74AE-CC4F-A206-B8B189A4F8BA}"/>
              </a:ext>
            </a:extLst>
          </p:cNvPr>
          <p:cNvSpPr>
            <a:spLocks noGrp="1"/>
          </p:cNvSpPr>
          <p:nvPr>
            <p:ph type="dt" sz="half" idx="10"/>
          </p:nvPr>
        </p:nvSpPr>
        <p:spPr/>
        <p:txBody>
          <a:bodyPr/>
          <a:lstStyle/>
          <a:p>
            <a:fld id="{99F6B869-3F60-49F5-BFA5-BE3C57F9139E}" type="datetime1">
              <a:rPr lang="nl-NL" smtClean="0"/>
              <a:t>30-9-2026</a:t>
            </a:fld>
            <a:endParaRPr lang="nl-NL" dirty="0"/>
          </a:p>
        </p:txBody>
      </p:sp>
      <p:sp>
        <p:nvSpPr>
          <p:cNvPr id="4" name="Tijdelijke aanduiding voor voettekst 3">
            <a:extLst>
              <a:ext uri="{FF2B5EF4-FFF2-40B4-BE49-F238E27FC236}">
                <a16:creationId xmlns:a16="http://schemas.microsoft.com/office/drawing/2014/main" id="{2C2A2D40-E302-C24F-9258-76E40235C02D}"/>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C09B866A-9271-B14D-AB17-C879D839E560}"/>
              </a:ext>
            </a:extLst>
          </p:cNvPr>
          <p:cNvSpPr>
            <a:spLocks noGrp="1"/>
          </p:cNvSpPr>
          <p:nvPr>
            <p:ph type="sldNum" sz="quarter" idx="12"/>
          </p:nvPr>
        </p:nvSpPr>
        <p:spPr/>
        <p:txBody>
          <a:bodyPr/>
          <a:lstStyle/>
          <a:p>
            <a:fld id="{9D114C68-B7DF-A04D-A4AC-7CD6F4B7D2E5}" type="slidenum">
              <a:rPr lang="nl-NL" smtClean="0"/>
              <a:t>‹nr.›</a:t>
            </a:fld>
            <a:endParaRPr lang="nl-NL" dirty="0"/>
          </a:p>
        </p:txBody>
      </p:sp>
    </p:spTree>
    <p:extLst>
      <p:ext uri="{BB962C8B-B14F-4D97-AF65-F5344CB8AC3E}">
        <p14:creationId xmlns:p14="http://schemas.microsoft.com/office/powerpoint/2010/main" val="1097310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04998BC-51C5-0A43-A733-2FCB8DD0D91E}"/>
              </a:ext>
            </a:extLst>
          </p:cNvPr>
          <p:cNvSpPr>
            <a:spLocks noGrp="1"/>
          </p:cNvSpPr>
          <p:nvPr>
            <p:ph type="dt" sz="half" idx="10"/>
          </p:nvPr>
        </p:nvSpPr>
        <p:spPr/>
        <p:txBody>
          <a:bodyPr/>
          <a:lstStyle/>
          <a:p>
            <a:fld id="{6DB57EC5-F345-45DE-9530-45414E972123}" type="datetime1">
              <a:rPr lang="nl-NL" smtClean="0"/>
              <a:t>30-9-2026</a:t>
            </a:fld>
            <a:endParaRPr lang="nl-NL" dirty="0"/>
          </a:p>
        </p:txBody>
      </p:sp>
      <p:sp>
        <p:nvSpPr>
          <p:cNvPr id="3" name="Tijdelijke aanduiding voor voettekst 2">
            <a:extLst>
              <a:ext uri="{FF2B5EF4-FFF2-40B4-BE49-F238E27FC236}">
                <a16:creationId xmlns:a16="http://schemas.microsoft.com/office/drawing/2014/main" id="{F127916F-2655-9644-8194-76AA954CD466}"/>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id="{1493B152-9E05-664D-AC38-E87DAF1A5D34}"/>
              </a:ext>
            </a:extLst>
          </p:cNvPr>
          <p:cNvSpPr>
            <a:spLocks noGrp="1"/>
          </p:cNvSpPr>
          <p:nvPr>
            <p:ph type="sldNum" sz="quarter" idx="12"/>
          </p:nvPr>
        </p:nvSpPr>
        <p:spPr/>
        <p:txBody>
          <a:bodyPr/>
          <a:lstStyle/>
          <a:p>
            <a:fld id="{9D114C68-B7DF-A04D-A4AC-7CD6F4B7D2E5}" type="slidenum">
              <a:rPr lang="nl-NL" smtClean="0"/>
              <a:t>‹nr.›</a:t>
            </a:fld>
            <a:endParaRPr lang="nl-NL" dirty="0"/>
          </a:p>
        </p:txBody>
      </p:sp>
    </p:spTree>
    <p:extLst>
      <p:ext uri="{BB962C8B-B14F-4D97-AF65-F5344CB8AC3E}">
        <p14:creationId xmlns:p14="http://schemas.microsoft.com/office/powerpoint/2010/main" val="439669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89F2DB-E6D5-5640-9908-485B0BE8285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836CDFD0-3CF3-2847-B159-C0D6EF9467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90302D08-057E-D142-AC25-6E203FC253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833F1E4-FBB2-8F43-B894-2692A9E8021C}"/>
              </a:ext>
            </a:extLst>
          </p:cNvPr>
          <p:cNvSpPr>
            <a:spLocks noGrp="1"/>
          </p:cNvSpPr>
          <p:nvPr>
            <p:ph type="dt" sz="half" idx="10"/>
          </p:nvPr>
        </p:nvSpPr>
        <p:spPr/>
        <p:txBody>
          <a:bodyPr/>
          <a:lstStyle/>
          <a:p>
            <a:fld id="{C6CE4BFB-B35F-4769-AFD5-2CF859FEA203}" type="datetime1">
              <a:rPr lang="nl-NL" smtClean="0"/>
              <a:t>30-9-2026</a:t>
            </a:fld>
            <a:endParaRPr lang="nl-NL" dirty="0"/>
          </a:p>
        </p:txBody>
      </p:sp>
      <p:sp>
        <p:nvSpPr>
          <p:cNvPr id="6" name="Tijdelijke aanduiding voor voettekst 5">
            <a:extLst>
              <a:ext uri="{FF2B5EF4-FFF2-40B4-BE49-F238E27FC236}">
                <a16:creationId xmlns:a16="http://schemas.microsoft.com/office/drawing/2014/main" id="{D04D7C03-DB61-A144-B6D1-ED4A1925D445}"/>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6218A9AD-20C5-4045-8701-BB8038726A2F}"/>
              </a:ext>
            </a:extLst>
          </p:cNvPr>
          <p:cNvSpPr>
            <a:spLocks noGrp="1"/>
          </p:cNvSpPr>
          <p:nvPr>
            <p:ph type="sldNum" sz="quarter" idx="12"/>
          </p:nvPr>
        </p:nvSpPr>
        <p:spPr/>
        <p:txBody>
          <a:bodyPr/>
          <a:lstStyle/>
          <a:p>
            <a:fld id="{9D114C68-B7DF-A04D-A4AC-7CD6F4B7D2E5}" type="slidenum">
              <a:rPr lang="nl-NL" smtClean="0"/>
              <a:t>‹nr.›</a:t>
            </a:fld>
            <a:endParaRPr lang="nl-NL" dirty="0"/>
          </a:p>
        </p:txBody>
      </p:sp>
    </p:spTree>
    <p:extLst>
      <p:ext uri="{BB962C8B-B14F-4D97-AF65-F5344CB8AC3E}">
        <p14:creationId xmlns:p14="http://schemas.microsoft.com/office/powerpoint/2010/main" val="1574501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6ABCDF-D621-934C-B5FD-14573258E57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76C90EDB-8409-CF42-A632-DC0CAFFBA9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a:extLst>
              <a:ext uri="{FF2B5EF4-FFF2-40B4-BE49-F238E27FC236}">
                <a16:creationId xmlns:a16="http://schemas.microsoft.com/office/drawing/2014/main" id="{87894FF0-C350-B84B-BEC8-9FED2F279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915E38C-4352-CD4D-AF03-3DDD4732DE4E}"/>
              </a:ext>
            </a:extLst>
          </p:cNvPr>
          <p:cNvSpPr>
            <a:spLocks noGrp="1"/>
          </p:cNvSpPr>
          <p:nvPr>
            <p:ph type="dt" sz="half" idx="10"/>
          </p:nvPr>
        </p:nvSpPr>
        <p:spPr/>
        <p:txBody>
          <a:bodyPr/>
          <a:lstStyle/>
          <a:p>
            <a:fld id="{183FA0B3-B65C-4531-A202-DD13227C2054}" type="datetime1">
              <a:rPr lang="nl-NL" smtClean="0"/>
              <a:t>30-9-2026</a:t>
            </a:fld>
            <a:endParaRPr lang="nl-NL" dirty="0"/>
          </a:p>
        </p:txBody>
      </p:sp>
      <p:sp>
        <p:nvSpPr>
          <p:cNvPr id="6" name="Tijdelijke aanduiding voor voettekst 5">
            <a:extLst>
              <a:ext uri="{FF2B5EF4-FFF2-40B4-BE49-F238E27FC236}">
                <a16:creationId xmlns:a16="http://schemas.microsoft.com/office/drawing/2014/main" id="{83218BA5-21E7-9F4A-891C-7070E3A49AAC}"/>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8316D98F-C392-0743-8C25-32BA24E5C43E}"/>
              </a:ext>
            </a:extLst>
          </p:cNvPr>
          <p:cNvSpPr>
            <a:spLocks noGrp="1"/>
          </p:cNvSpPr>
          <p:nvPr>
            <p:ph type="sldNum" sz="quarter" idx="12"/>
          </p:nvPr>
        </p:nvSpPr>
        <p:spPr/>
        <p:txBody>
          <a:bodyPr/>
          <a:lstStyle/>
          <a:p>
            <a:fld id="{9D114C68-B7DF-A04D-A4AC-7CD6F4B7D2E5}" type="slidenum">
              <a:rPr lang="nl-NL" smtClean="0"/>
              <a:t>‹nr.›</a:t>
            </a:fld>
            <a:endParaRPr lang="nl-NL" dirty="0"/>
          </a:p>
        </p:txBody>
      </p:sp>
    </p:spTree>
    <p:extLst>
      <p:ext uri="{BB962C8B-B14F-4D97-AF65-F5344CB8AC3E}">
        <p14:creationId xmlns:p14="http://schemas.microsoft.com/office/powerpoint/2010/main" val="1224064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B5BC03-5E55-1648-9BB5-3F50BC6389FC}"/>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A022304-9FC0-9F4F-881E-15A212AEC8C7}"/>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0219A39-29B7-EB4C-BC15-B199BC12E6B2}"/>
              </a:ext>
            </a:extLst>
          </p:cNvPr>
          <p:cNvSpPr>
            <a:spLocks noGrp="1"/>
          </p:cNvSpPr>
          <p:nvPr>
            <p:ph type="dt" sz="half" idx="10"/>
          </p:nvPr>
        </p:nvSpPr>
        <p:spPr/>
        <p:txBody>
          <a:bodyPr/>
          <a:lstStyle/>
          <a:p>
            <a:fld id="{79CC8161-AC9C-4430-B4F3-1C124E846CC8}" type="datetime1">
              <a:rPr lang="nl-NL" smtClean="0"/>
              <a:t>30-9-2026</a:t>
            </a:fld>
            <a:endParaRPr lang="nl-NL" dirty="0"/>
          </a:p>
        </p:txBody>
      </p:sp>
      <p:sp>
        <p:nvSpPr>
          <p:cNvPr id="5" name="Tijdelijke aanduiding voor voettekst 4">
            <a:extLst>
              <a:ext uri="{FF2B5EF4-FFF2-40B4-BE49-F238E27FC236}">
                <a16:creationId xmlns:a16="http://schemas.microsoft.com/office/drawing/2014/main" id="{4980E755-BBB2-9347-AE87-F26048E6CDE4}"/>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6DE73B1C-603D-1B45-8410-6757BAFF2E54}"/>
              </a:ext>
            </a:extLst>
          </p:cNvPr>
          <p:cNvSpPr>
            <a:spLocks noGrp="1"/>
          </p:cNvSpPr>
          <p:nvPr>
            <p:ph type="sldNum" sz="quarter" idx="12"/>
          </p:nvPr>
        </p:nvSpPr>
        <p:spPr/>
        <p:txBody>
          <a:bodyPr/>
          <a:lstStyle/>
          <a:p>
            <a:fld id="{9D114C68-B7DF-A04D-A4AC-7CD6F4B7D2E5}" type="slidenum">
              <a:rPr lang="nl-NL" smtClean="0"/>
              <a:t>‹nr.›</a:t>
            </a:fld>
            <a:endParaRPr lang="nl-NL" dirty="0"/>
          </a:p>
        </p:txBody>
      </p:sp>
    </p:spTree>
    <p:extLst>
      <p:ext uri="{BB962C8B-B14F-4D97-AF65-F5344CB8AC3E}">
        <p14:creationId xmlns:p14="http://schemas.microsoft.com/office/powerpoint/2010/main" val="3357563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618334B-52ED-E448-B711-2C3B08E2B642}"/>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968C9E5-5736-A342-8454-4CC5A62893A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1E59EC6-77BF-8E4A-865A-D7097F45CE49}"/>
              </a:ext>
            </a:extLst>
          </p:cNvPr>
          <p:cNvSpPr>
            <a:spLocks noGrp="1"/>
          </p:cNvSpPr>
          <p:nvPr>
            <p:ph type="dt" sz="half" idx="10"/>
          </p:nvPr>
        </p:nvSpPr>
        <p:spPr/>
        <p:txBody>
          <a:bodyPr/>
          <a:lstStyle/>
          <a:p>
            <a:fld id="{4F356AFE-12E1-4D81-B0ED-E8B60F22F5E0}" type="datetime1">
              <a:rPr lang="nl-NL" smtClean="0"/>
              <a:t>30-9-2026</a:t>
            </a:fld>
            <a:endParaRPr lang="nl-NL" dirty="0"/>
          </a:p>
        </p:txBody>
      </p:sp>
      <p:sp>
        <p:nvSpPr>
          <p:cNvPr id="5" name="Tijdelijke aanduiding voor voettekst 4">
            <a:extLst>
              <a:ext uri="{FF2B5EF4-FFF2-40B4-BE49-F238E27FC236}">
                <a16:creationId xmlns:a16="http://schemas.microsoft.com/office/drawing/2014/main" id="{373F5FC7-E07B-C24C-82BD-2DAF16F89AD0}"/>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17EE5ED1-4CA1-D841-BD9A-B5800A7AEAF1}"/>
              </a:ext>
            </a:extLst>
          </p:cNvPr>
          <p:cNvSpPr>
            <a:spLocks noGrp="1"/>
          </p:cNvSpPr>
          <p:nvPr>
            <p:ph type="sldNum" sz="quarter" idx="12"/>
          </p:nvPr>
        </p:nvSpPr>
        <p:spPr/>
        <p:txBody>
          <a:bodyPr/>
          <a:lstStyle/>
          <a:p>
            <a:fld id="{9D114C68-B7DF-A04D-A4AC-7CD6F4B7D2E5}" type="slidenum">
              <a:rPr lang="nl-NL" smtClean="0"/>
              <a:t>‹nr.›</a:t>
            </a:fld>
            <a:endParaRPr lang="nl-NL" dirty="0"/>
          </a:p>
        </p:txBody>
      </p:sp>
    </p:spTree>
    <p:extLst>
      <p:ext uri="{BB962C8B-B14F-4D97-AF65-F5344CB8AC3E}">
        <p14:creationId xmlns:p14="http://schemas.microsoft.com/office/powerpoint/2010/main" val="2790774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11AC9BF-5770-9049-8B9C-E0FFCE410C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009F03DF-12B3-4643-8B02-9C0334C067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1A49ADC-0900-874C-9D93-76B6E38634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0867BE-BE25-45E9-A79F-59AF03F40453}" type="datetime1">
              <a:rPr lang="nl-NL" smtClean="0"/>
              <a:t>30-9-2026</a:t>
            </a:fld>
            <a:endParaRPr lang="nl-NL" dirty="0"/>
          </a:p>
        </p:txBody>
      </p:sp>
      <p:sp>
        <p:nvSpPr>
          <p:cNvPr id="5" name="Tijdelijke aanduiding voor voettekst 4">
            <a:extLst>
              <a:ext uri="{FF2B5EF4-FFF2-40B4-BE49-F238E27FC236}">
                <a16:creationId xmlns:a16="http://schemas.microsoft.com/office/drawing/2014/main" id="{64F52DAB-9112-3D48-A50D-0DDDFFBB96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403E6C80-B73F-F84F-B6E4-95E2AAE30D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114C68-B7DF-A04D-A4AC-7CD6F4B7D2E5}" type="slidenum">
              <a:rPr lang="nl-NL" smtClean="0"/>
              <a:t>‹nr.›</a:t>
            </a:fld>
            <a:endParaRPr lang="nl-NL" dirty="0"/>
          </a:p>
        </p:txBody>
      </p:sp>
    </p:spTree>
    <p:extLst>
      <p:ext uri="{BB962C8B-B14F-4D97-AF65-F5344CB8AC3E}">
        <p14:creationId xmlns:p14="http://schemas.microsoft.com/office/powerpoint/2010/main" val="3014875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customXml" Target="../ink/ink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customXml" Target="../ink/ink1.xml"/><Relationship Id="rId4" Type="http://schemas.openxmlformats.org/officeDocument/2006/relationships/image" Target="../media/image8.jp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koersvo.n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www.eyecollege.nl/" TargetMode="External"/><Relationship Id="rId4" Type="http://schemas.openxmlformats.org/officeDocument/2006/relationships/hyperlink" Target="mailto:info@eyecollege.n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05072" y="580702"/>
            <a:ext cx="11315700" cy="2140094"/>
          </a:xfrm>
        </p:spPr>
        <p:txBody>
          <a:bodyPr>
            <a:noAutofit/>
          </a:bodyPr>
          <a:lstStyle/>
          <a:p>
            <a:pPr algn="ctr">
              <a:lnSpc>
                <a:spcPct val="100000"/>
              </a:lnSpc>
              <a:spcBef>
                <a:spcPts val="1200"/>
              </a:spcBef>
              <a:spcAft>
                <a:spcPts val="1200"/>
              </a:spcAft>
            </a:pPr>
            <a:br>
              <a:rPr lang="nl-NL" sz="5400" b="1" dirty="0">
                <a:effectLst>
                  <a:outerShdw blurRad="38100" dist="38100" dir="2700000" algn="tl">
                    <a:srgbClr val="000000">
                      <a:alpha val="43137"/>
                    </a:srgbClr>
                  </a:outerShdw>
                </a:effectLst>
                <a:cs typeface="Calibri Light"/>
              </a:rPr>
            </a:br>
            <a:r>
              <a:rPr lang="nl-NL" sz="5400" b="1" dirty="0">
                <a:effectLst>
                  <a:outerShdw blurRad="38100" dist="38100" dir="2700000" algn="tl">
                    <a:srgbClr val="000000">
                      <a:alpha val="43137"/>
                    </a:srgbClr>
                  </a:outerShdw>
                </a:effectLst>
                <a:cs typeface="Calibri Light"/>
              </a:rPr>
              <a:t>Naar het voortgezet onderwijs</a:t>
            </a:r>
            <a:br>
              <a:rPr lang="nl-NL" sz="5400" b="1" dirty="0">
                <a:effectLst>
                  <a:outerShdw blurRad="38100" dist="38100" dir="2700000" algn="tl">
                    <a:srgbClr val="000000">
                      <a:alpha val="43137"/>
                    </a:srgbClr>
                  </a:outerShdw>
                </a:effectLst>
                <a:cs typeface="Calibri Light"/>
              </a:rPr>
            </a:br>
            <a:br>
              <a:rPr lang="nl-NL" sz="5400" b="1" dirty="0">
                <a:effectLst>
                  <a:outerShdw blurRad="38100" dist="38100" dir="2700000" algn="tl">
                    <a:srgbClr val="000000">
                      <a:alpha val="43137"/>
                    </a:srgbClr>
                  </a:outerShdw>
                </a:effectLst>
                <a:cs typeface="Calibri Light"/>
              </a:rPr>
            </a:br>
            <a:br>
              <a:rPr lang="nl-NL" sz="5400" b="1" dirty="0">
                <a:effectLst>
                  <a:outerShdw blurRad="38100" dist="38100" dir="2700000" algn="tl">
                    <a:srgbClr val="000000">
                      <a:alpha val="43137"/>
                    </a:srgbClr>
                  </a:outerShdw>
                </a:effectLst>
                <a:cs typeface="Calibri Light"/>
              </a:rPr>
            </a:br>
            <a:r>
              <a:rPr lang="nl-NL" sz="5400" b="1" dirty="0">
                <a:effectLst>
                  <a:outerShdw blurRad="38100" dist="38100" dir="2700000" algn="tl">
                    <a:srgbClr val="000000">
                      <a:alpha val="43137"/>
                    </a:srgbClr>
                  </a:outerShdw>
                </a:effectLst>
                <a:cs typeface="Calibri Light"/>
              </a:rPr>
              <a:t> </a:t>
            </a:r>
          </a:p>
        </p:txBody>
      </p:sp>
      <p:sp>
        <p:nvSpPr>
          <p:cNvPr id="5" name="Rechthoek 4">
            <a:extLst>
              <a:ext uri="{FF2B5EF4-FFF2-40B4-BE49-F238E27FC236}">
                <a16:creationId xmlns:a16="http://schemas.microsoft.com/office/drawing/2014/main" id="{C5162D56-AECD-4154-9F85-7B7885B0B48A}"/>
              </a:ext>
            </a:extLst>
          </p:cNvPr>
          <p:cNvSpPr/>
          <p:nvPr/>
        </p:nvSpPr>
        <p:spPr>
          <a:xfrm>
            <a:off x="-42000" y="6282000"/>
            <a:ext cx="12276000" cy="576000"/>
          </a:xfrm>
          <a:prstGeom prst="rect">
            <a:avLst/>
          </a:prstGeom>
          <a:solidFill>
            <a:srgbClr val="3CB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 name="Afbeelding 7">
            <a:extLst>
              <a:ext uri="{FF2B5EF4-FFF2-40B4-BE49-F238E27FC236}">
                <a16:creationId xmlns:a16="http://schemas.microsoft.com/office/drawing/2014/main" id="{FFF328B3-7483-DE46-9056-87F1976252B7}"/>
              </a:ext>
            </a:extLst>
          </p:cNvPr>
          <p:cNvPicPr>
            <a:picLocks noChangeAspect="1"/>
          </p:cNvPicPr>
          <p:nvPr/>
        </p:nvPicPr>
        <p:blipFill>
          <a:blip r:embed="rId3"/>
          <a:stretch>
            <a:fillRect/>
          </a:stretch>
        </p:blipFill>
        <p:spPr>
          <a:xfrm>
            <a:off x="10313655" y="5166830"/>
            <a:ext cx="1832641" cy="1009505"/>
          </a:xfrm>
          <a:prstGeom prst="rect">
            <a:avLst/>
          </a:prstGeom>
        </p:spPr>
      </p:pic>
      <p:pic>
        <p:nvPicPr>
          <p:cNvPr id="6" name="Afbeelding 5" descr="Afbeelding met tekst, persoon&#10;&#10;Automatisch gegenereerde beschrijving">
            <a:extLst>
              <a:ext uri="{FF2B5EF4-FFF2-40B4-BE49-F238E27FC236}">
                <a16:creationId xmlns:a16="http://schemas.microsoft.com/office/drawing/2014/main" id="{A49490E1-5712-DAF1-A476-0BF712FC56D4}"/>
              </a:ext>
            </a:extLst>
          </p:cNvPr>
          <p:cNvPicPr>
            <a:picLocks noChangeAspect="1"/>
          </p:cNvPicPr>
          <p:nvPr/>
        </p:nvPicPr>
        <p:blipFill>
          <a:blip r:embed="rId4"/>
          <a:stretch>
            <a:fillRect/>
          </a:stretch>
        </p:blipFill>
        <p:spPr>
          <a:xfrm>
            <a:off x="662247" y="1492249"/>
            <a:ext cx="3038373" cy="4278075"/>
          </a:xfrm>
          <a:prstGeom prst="rect">
            <a:avLst/>
          </a:prstGeom>
        </p:spPr>
      </p:pic>
      <p:pic>
        <p:nvPicPr>
          <p:cNvPr id="7" name="Afbeelding 6" descr="Afbeelding met Graphics, hart&#10;&#10;Automatisch gegenereerde beschrijving">
            <a:extLst>
              <a:ext uri="{FF2B5EF4-FFF2-40B4-BE49-F238E27FC236}">
                <a16:creationId xmlns:a16="http://schemas.microsoft.com/office/drawing/2014/main" id="{D787B1E2-39E9-3710-7215-E445B9B679AF}"/>
              </a:ext>
            </a:extLst>
          </p:cNvPr>
          <p:cNvPicPr>
            <a:picLocks noChangeAspect="1"/>
          </p:cNvPicPr>
          <p:nvPr/>
        </p:nvPicPr>
        <p:blipFill>
          <a:blip r:embed="rId5"/>
          <a:stretch>
            <a:fillRect/>
          </a:stretch>
        </p:blipFill>
        <p:spPr>
          <a:xfrm rot="1232249">
            <a:off x="9016288" y="1796970"/>
            <a:ext cx="1918024" cy="1881084"/>
          </a:xfrm>
          <a:prstGeom prst="rect">
            <a:avLst/>
          </a:prstGeom>
        </p:spPr>
      </p:pic>
      <p:pic>
        <p:nvPicPr>
          <p:cNvPr id="10" name="Afbeelding 9" descr="Afbeelding met Graphics, clipart, ontwerp&#10;&#10;Automatisch gegenereerde beschrijving">
            <a:extLst>
              <a:ext uri="{FF2B5EF4-FFF2-40B4-BE49-F238E27FC236}">
                <a16:creationId xmlns:a16="http://schemas.microsoft.com/office/drawing/2014/main" id="{16064E59-6059-0004-BC3C-90E1F6EF2772}"/>
              </a:ext>
            </a:extLst>
          </p:cNvPr>
          <p:cNvPicPr>
            <a:picLocks noChangeAspect="1"/>
          </p:cNvPicPr>
          <p:nvPr/>
        </p:nvPicPr>
        <p:blipFill>
          <a:blip r:embed="rId6"/>
          <a:stretch>
            <a:fillRect/>
          </a:stretch>
        </p:blipFill>
        <p:spPr>
          <a:xfrm>
            <a:off x="5351734" y="1492249"/>
            <a:ext cx="2620054" cy="2569593"/>
          </a:xfrm>
          <a:prstGeom prst="rect">
            <a:avLst/>
          </a:prstGeom>
        </p:spPr>
      </p:pic>
      <p:pic>
        <p:nvPicPr>
          <p:cNvPr id="12" name="Afbeelding 11" descr="Afbeelding met cirkel, Graphics, symbool, Lettertype&#10;&#10;Automatisch gegenereerde beschrijving">
            <a:extLst>
              <a:ext uri="{FF2B5EF4-FFF2-40B4-BE49-F238E27FC236}">
                <a16:creationId xmlns:a16="http://schemas.microsoft.com/office/drawing/2014/main" id="{32797FCD-6C78-105C-EA97-A8F65F468C88}"/>
              </a:ext>
            </a:extLst>
          </p:cNvPr>
          <p:cNvPicPr>
            <a:picLocks noChangeAspect="1"/>
          </p:cNvPicPr>
          <p:nvPr/>
        </p:nvPicPr>
        <p:blipFill>
          <a:blip r:embed="rId7"/>
          <a:stretch>
            <a:fillRect/>
          </a:stretch>
        </p:blipFill>
        <p:spPr>
          <a:xfrm rot="19548988">
            <a:off x="4469100" y="4283971"/>
            <a:ext cx="1765268" cy="1731270"/>
          </a:xfrm>
          <a:prstGeom prst="rect">
            <a:avLst/>
          </a:prstGeom>
        </p:spPr>
      </p:pic>
      <p:pic>
        <p:nvPicPr>
          <p:cNvPr id="14" name="Afbeelding 13" descr="Afbeelding met Graphics, cirkel, symbool, logo&#10;&#10;Automatisch gegenereerde beschrijving">
            <a:extLst>
              <a:ext uri="{FF2B5EF4-FFF2-40B4-BE49-F238E27FC236}">
                <a16:creationId xmlns:a16="http://schemas.microsoft.com/office/drawing/2014/main" id="{5628093A-6CDB-DA2C-A3C9-3F4EFF22ADCB}"/>
              </a:ext>
            </a:extLst>
          </p:cNvPr>
          <p:cNvPicPr>
            <a:picLocks noChangeAspect="1"/>
          </p:cNvPicPr>
          <p:nvPr/>
        </p:nvPicPr>
        <p:blipFill>
          <a:blip r:embed="rId8"/>
          <a:stretch>
            <a:fillRect/>
          </a:stretch>
        </p:blipFill>
        <p:spPr>
          <a:xfrm>
            <a:off x="7854244" y="3985512"/>
            <a:ext cx="1734495" cy="1700250"/>
          </a:xfrm>
          <a:prstGeom prst="rect">
            <a:avLst/>
          </a:prstGeom>
        </p:spPr>
      </p:pic>
    </p:spTree>
    <p:extLst>
      <p:ext uri="{BB962C8B-B14F-4D97-AF65-F5344CB8AC3E}">
        <p14:creationId xmlns:p14="http://schemas.microsoft.com/office/powerpoint/2010/main" val="1399570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rPr>
              <a:t>Nieuwe school, maar welke?</a:t>
            </a:r>
            <a:br>
              <a:rPr lang="nl-NL" sz="3600" dirty="0">
                <a:effectLst>
                  <a:outerShdw blurRad="38100" dist="38100" dir="2700000" algn="tl">
                    <a:srgbClr val="000000">
                      <a:alpha val="43137"/>
                    </a:srgbClr>
                  </a:outerShdw>
                </a:effectLst>
              </a:rPr>
            </a:b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42000" y="6282000"/>
            <a:ext cx="12276000" cy="576000"/>
          </a:xfrm>
          <a:prstGeom prst="rect">
            <a:avLst/>
          </a:prstGeom>
          <a:solidFill>
            <a:srgbClr val="B478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200" b="1" dirty="0"/>
              <a:t>Welke school past bij uw kind?</a:t>
            </a:r>
          </a:p>
          <a:p>
            <a:endParaRPr lang="nl-NL" sz="3200" b="1" dirty="0"/>
          </a:p>
          <a:p>
            <a:pPr marL="514350" indent="-514350">
              <a:buFont typeface="+mj-lt"/>
              <a:buAutoNum type="arabicPeriod"/>
            </a:pPr>
            <a:r>
              <a:rPr lang="nl-NL" sz="2800" dirty="0"/>
              <a:t>Wat zijn de interesses en talenten van uw kind?</a:t>
            </a:r>
          </a:p>
          <a:p>
            <a:pPr marL="514350" indent="-514350">
              <a:buFont typeface="+mj-lt"/>
              <a:buAutoNum type="arabicPeriod"/>
            </a:pPr>
            <a:r>
              <a:rPr lang="nl-NL" sz="2800" dirty="0"/>
              <a:t>Welk schooltype sluit het beste aan bij uw kind?</a:t>
            </a:r>
          </a:p>
          <a:p>
            <a:pPr marL="514350" indent="-514350">
              <a:buFont typeface="+mj-lt"/>
              <a:buAutoNum type="arabicPeriod"/>
            </a:pPr>
            <a:r>
              <a:rPr lang="nl-NL" sz="2800" dirty="0"/>
              <a:t>Hoe leert uw kind het beste?</a:t>
            </a:r>
          </a:p>
          <a:p>
            <a:pPr marL="514350" indent="-514350">
              <a:buFont typeface="+mj-lt"/>
              <a:buAutoNum type="arabicPeriod"/>
            </a:pPr>
            <a:r>
              <a:rPr lang="nl-NL" sz="2800" dirty="0"/>
              <a:t>Welke sfeer zoekt uw kind?</a:t>
            </a:r>
          </a:p>
          <a:p>
            <a:pPr marL="514350" indent="-514350">
              <a:buFont typeface="+mj-lt"/>
              <a:buAutoNum type="arabicPeriod"/>
            </a:pPr>
            <a:r>
              <a:rPr lang="nl-NL" sz="2800" dirty="0"/>
              <a:t>Welke oriëntatiemogelijkheden zijn er?</a:t>
            </a:r>
          </a:p>
          <a:p>
            <a:pPr marL="0" indent="0">
              <a:lnSpc>
                <a:spcPct val="110000"/>
              </a:lnSpc>
              <a:spcAft>
                <a:spcPts val="1200"/>
              </a:spcAft>
              <a:buNone/>
              <a:tabLst>
                <a:tab pos="5116513" algn="l"/>
              </a:tabLst>
            </a:pPr>
            <a:r>
              <a:rPr lang="nl-NL" i="1" dirty="0">
                <a:solidFill>
                  <a:schemeClr val="bg1">
                    <a:lumMod val="50000"/>
                  </a:schemeClr>
                </a:solidFill>
                <a:ea typeface="Calibri" panose="020F0502020204030204"/>
                <a:cs typeface="Calibri" panose="020F0502020204030204"/>
              </a:rPr>
              <a:t>	</a:t>
            </a: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1123189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FF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Aft>
                <a:spcPts val="1200"/>
              </a:spcAft>
              <a:tabLst>
                <a:tab pos="5116513" algn="l"/>
              </a:tabLst>
            </a:pPr>
            <a:endParaRPr lang="nl-NL" dirty="0">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r>
              <a:rPr lang="nl-NL" i="1" dirty="0">
                <a:solidFill>
                  <a:schemeClr val="bg1">
                    <a:lumMod val="50000"/>
                  </a:schemeClr>
                </a:solidFill>
                <a:ea typeface="Calibri" panose="020F0502020204030204"/>
                <a:cs typeface="Calibri" panose="020F0502020204030204"/>
              </a:rPr>
              <a:t>	</a:t>
            </a: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a:p>
            <a:endParaRPr lang="nl-NL" sz="1600" dirty="0">
              <a:solidFill>
                <a:schemeClr val="bg1"/>
              </a:solidFill>
            </a:endParaRPr>
          </a:p>
        </p:txBody>
      </p:sp>
      <p:sp>
        <p:nvSpPr>
          <p:cNvPr id="10" name="Titel 9">
            <a:extLst>
              <a:ext uri="{FF2B5EF4-FFF2-40B4-BE49-F238E27FC236}">
                <a16:creationId xmlns:a16="http://schemas.microsoft.com/office/drawing/2014/main" id="{4C1E5779-E632-32FE-02D3-B1BB89CAF61F}"/>
              </a:ext>
            </a:extLst>
          </p:cNvPr>
          <p:cNvSpPr>
            <a:spLocks noGrp="1"/>
          </p:cNvSpPr>
          <p:nvPr>
            <p:ph type="title"/>
          </p:nvPr>
        </p:nvSpPr>
        <p:spPr/>
        <p:txBody>
          <a:bodyPr/>
          <a:lstStyle/>
          <a:p>
            <a:endParaRPr lang="nl-NL" dirty="0"/>
          </a:p>
        </p:txBody>
      </p:sp>
      <p:pic>
        <p:nvPicPr>
          <p:cNvPr id="4" name="Afbeelding 3" descr="Afbeelding met buitenshuis, gebouw, hemel, raam&#10;&#10;Automatisch gegenereerde beschrijving">
            <a:extLst>
              <a:ext uri="{FF2B5EF4-FFF2-40B4-BE49-F238E27FC236}">
                <a16:creationId xmlns:a16="http://schemas.microsoft.com/office/drawing/2014/main" id="{FA259BC3-80DE-890F-9A25-EED416BA694C}"/>
              </a:ext>
            </a:extLst>
          </p:cNvPr>
          <p:cNvPicPr>
            <a:picLocks noChangeAspect="1"/>
          </p:cNvPicPr>
          <p:nvPr/>
        </p:nvPicPr>
        <p:blipFill>
          <a:blip r:embed="rId4"/>
          <a:stretch>
            <a:fillRect/>
          </a:stretch>
        </p:blipFill>
        <p:spPr>
          <a:xfrm>
            <a:off x="570207" y="365125"/>
            <a:ext cx="9592686" cy="5394618"/>
          </a:xfrm>
          <a:prstGeom prst="rect">
            <a:avLst/>
          </a:prstGeom>
        </p:spPr>
      </p:pic>
    </p:spTree>
    <p:extLst>
      <p:ext uri="{BB962C8B-B14F-4D97-AF65-F5344CB8AC3E}">
        <p14:creationId xmlns:p14="http://schemas.microsoft.com/office/powerpoint/2010/main" val="87286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rPr>
              <a:t>1. Wat zijn de interesses en talenten van uw kind?</a:t>
            </a: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96C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Aft>
                <a:spcPts val="1200"/>
              </a:spcAft>
              <a:tabLst>
                <a:tab pos="5116513" algn="l"/>
              </a:tabLst>
            </a:pPr>
            <a:r>
              <a:rPr lang="nl-NL" dirty="0">
                <a:ea typeface="Calibri" panose="020F0502020204030204"/>
                <a:cs typeface="Calibri" panose="020F0502020204030204"/>
              </a:rPr>
              <a:t>Ieder mens heeft ergens talent voor, dus jij ook. Zoek een middelbare school die daarbij aansluit of een middelbare school die je kan helpen naar het zoeken van jouw talent.</a:t>
            </a:r>
          </a:p>
          <a:p>
            <a:pPr>
              <a:lnSpc>
                <a:spcPct val="110000"/>
              </a:lnSpc>
              <a:spcAft>
                <a:spcPts val="1200"/>
              </a:spcAft>
              <a:tabLst>
                <a:tab pos="5116513" algn="l"/>
              </a:tabLst>
            </a:pPr>
            <a:r>
              <a:rPr lang="nl-NL" dirty="0">
                <a:ea typeface="+mn-lt"/>
                <a:cs typeface="+mn-lt"/>
              </a:rPr>
              <a:t>Elke middelbare school heeft zijn eigen identiteit.</a:t>
            </a:r>
            <a:endParaRPr lang="nl-NL" dirty="0"/>
          </a:p>
          <a:p>
            <a:pPr>
              <a:lnSpc>
                <a:spcPct val="110000"/>
              </a:lnSpc>
              <a:spcAft>
                <a:spcPts val="1200"/>
              </a:spcAft>
              <a:tabLst>
                <a:tab pos="5116513" algn="l"/>
              </a:tabLst>
            </a:pPr>
            <a:endParaRPr lang="nl-NL" dirty="0">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r>
              <a:rPr lang="nl-NL" i="1" dirty="0">
                <a:solidFill>
                  <a:schemeClr val="bg1">
                    <a:lumMod val="50000"/>
                  </a:schemeClr>
                </a:solidFill>
                <a:ea typeface="Calibri" panose="020F0502020204030204"/>
                <a:cs typeface="Calibri" panose="020F0502020204030204"/>
              </a:rPr>
              <a:t>	</a:t>
            </a: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503844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2. </a:t>
            </a:r>
            <a:r>
              <a:rPr lang="nl-NL" sz="4000" dirty="0">
                <a:solidFill>
                  <a:schemeClr val="tx1"/>
                </a:solidFill>
                <a:effectLst>
                  <a:outerShdw blurRad="38100" dist="38100" dir="2700000" algn="tl">
                    <a:srgbClr val="000000">
                      <a:alpha val="43137"/>
                    </a:srgbClr>
                  </a:outerShdw>
                </a:effectLst>
                <a:ea typeface="+mn-lt"/>
                <a:cs typeface="+mn-lt"/>
              </a:rPr>
              <a:t>Welk schooltype sluit het beste aan bij uw kind?</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E500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
              </a:spcBef>
            </a:pPr>
            <a:r>
              <a:rPr lang="nl-NL" sz="2800" dirty="0">
                <a:ea typeface="+mn-lt"/>
                <a:cs typeface="+mn-lt"/>
              </a:rPr>
              <a:t>Het schooladvies van de basisschool helpt om het schooltype te kiezen dat bij uw kind past. Dit is belangrijk! </a:t>
            </a:r>
            <a:br>
              <a:rPr lang="nl-NL" sz="2800" dirty="0">
                <a:ea typeface="+mn-lt"/>
                <a:cs typeface="+mn-lt"/>
              </a:rPr>
            </a:br>
            <a:r>
              <a:rPr lang="nl-NL" sz="2800" dirty="0">
                <a:ea typeface="+mn-lt"/>
                <a:cs typeface="+mn-lt"/>
              </a:rPr>
              <a:t>De kans op succes is groter als er voor het juiste schooltype gekozen wordt.</a:t>
            </a:r>
          </a:p>
          <a:p>
            <a:pPr>
              <a:spcBef>
                <a:spcPct val="20000"/>
              </a:spcBef>
            </a:pPr>
            <a:endParaRPr lang="en-US" sz="2800" dirty="0">
              <a:ea typeface="+mn-lt"/>
              <a:cs typeface="+mn-lt"/>
            </a:endParaRPr>
          </a:p>
          <a:p>
            <a:pPr>
              <a:lnSpc>
                <a:spcPct val="110000"/>
              </a:lnSpc>
              <a:spcAft>
                <a:spcPts val="1200"/>
              </a:spcAft>
              <a:tabLst>
                <a:tab pos="5116513" algn="l"/>
              </a:tabLst>
            </a:pPr>
            <a:endParaRPr lang="nl-NL" dirty="0">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r>
              <a:rPr lang="nl-NL" i="1" dirty="0">
                <a:solidFill>
                  <a:schemeClr val="bg1">
                    <a:lumMod val="50000"/>
                  </a:schemeClr>
                </a:solidFill>
                <a:ea typeface="Calibri" panose="020F0502020204030204"/>
                <a:cs typeface="Calibri" panose="020F0502020204030204"/>
              </a:rPr>
              <a:t>	</a:t>
            </a: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293182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Advies van de basisschool</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FF7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
              </a:spcBef>
            </a:pPr>
            <a:r>
              <a:rPr lang="nl-NL" sz="2800" dirty="0">
                <a:ea typeface="+mn-lt"/>
                <a:cs typeface="+mn-lt"/>
              </a:rPr>
              <a:t>Het schooladvies van de basisschool wijst de weg naar het juiste schooltype.</a:t>
            </a:r>
          </a:p>
          <a:p>
            <a:pPr>
              <a:spcBef>
                <a:spcPct val="20000"/>
              </a:spcBef>
            </a:pPr>
            <a:endParaRPr lang="en-US" sz="2800" dirty="0">
              <a:ea typeface="+mn-lt"/>
              <a:cs typeface="+mn-lt"/>
            </a:endParaRPr>
          </a:p>
          <a:p>
            <a:pPr>
              <a:spcBef>
                <a:spcPct val="20000"/>
              </a:spcBef>
            </a:pPr>
            <a:r>
              <a:rPr lang="nl-NL" sz="2800" dirty="0">
                <a:ea typeface="+mn-lt"/>
                <a:cs typeface="+mn-lt"/>
              </a:rPr>
              <a:t>De leraren kennen de leerling al lang en baseren het advies op talenten, prestaties (cito scores), rapporten en werkhouding van de afgelopen jaren.</a:t>
            </a:r>
          </a:p>
          <a:p>
            <a:pPr marL="0" indent="0">
              <a:spcBef>
                <a:spcPct val="20000"/>
              </a:spcBef>
              <a:buNone/>
            </a:pPr>
            <a:endParaRPr lang="nl-NL" sz="2800" dirty="0">
              <a:ea typeface="+mn-lt"/>
              <a:cs typeface="+mn-lt"/>
            </a:endParaRPr>
          </a:p>
          <a:p>
            <a:pPr>
              <a:spcBef>
                <a:spcPct val="20000"/>
              </a:spcBef>
            </a:pPr>
            <a:r>
              <a:rPr lang="nl-NL" dirty="0">
                <a:ea typeface="+mn-lt"/>
                <a:cs typeface="+mn-lt"/>
              </a:rPr>
              <a:t>Doorstroomtoets.</a:t>
            </a:r>
            <a:endParaRPr lang="en-US" sz="2800" dirty="0">
              <a:ea typeface="+mn-lt"/>
              <a:cs typeface="+mn-lt"/>
            </a:endParaRPr>
          </a:p>
          <a:p>
            <a:pPr>
              <a:spcBef>
                <a:spcPct val="20000"/>
              </a:spcBef>
            </a:pPr>
            <a:endParaRPr lang="nl-NL" sz="2800" dirty="0">
              <a:ea typeface="+mn-lt"/>
              <a:cs typeface="+mn-lt"/>
            </a:endParaRPr>
          </a:p>
          <a:p>
            <a:pPr>
              <a:spcBef>
                <a:spcPct val="20000"/>
              </a:spcBef>
            </a:pPr>
            <a:r>
              <a:rPr lang="nl-NL" sz="2800" dirty="0">
                <a:ea typeface="+mn-lt"/>
                <a:cs typeface="+mn-lt"/>
              </a:rPr>
              <a:t>Het advies van de basisscholen is bindend. </a:t>
            </a:r>
            <a:endParaRPr lang="nl-NL" dirty="0"/>
          </a:p>
          <a:p>
            <a:pPr>
              <a:lnSpc>
                <a:spcPct val="110000"/>
              </a:lnSpc>
              <a:spcAft>
                <a:spcPts val="1200"/>
              </a:spcAft>
              <a:tabLst>
                <a:tab pos="5116513" algn="l"/>
              </a:tabLst>
            </a:pPr>
            <a:endParaRPr lang="nl-NL" dirty="0">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r>
              <a:rPr lang="nl-NL" i="1" dirty="0">
                <a:solidFill>
                  <a:schemeClr val="bg1">
                    <a:lumMod val="50000"/>
                  </a:schemeClr>
                </a:solidFill>
                <a:ea typeface="Calibri" panose="020F0502020204030204"/>
                <a:cs typeface="Calibri" panose="020F0502020204030204"/>
              </a:rPr>
              <a:t>	</a:t>
            </a: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976280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3. Hoe leert uw kind het best?</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3CB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
              </a:spcBef>
            </a:pPr>
            <a:r>
              <a:rPr lang="nl-NL" sz="2800" dirty="0">
                <a:ea typeface="+mn-lt"/>
                <a:cs typeface="+mn-lt"/>
              </a:rPr>
              <a:t>Ieder kind leert anders, scholen bieden op verschillende manieren hun onderwijs aan. Je kunt hierbij denken aan Montessori, Dalton, de vrije school, </a:t>
            </a:r>
            <a:r>
              <a:rPr lang="nl-NL" sz="2800" dirty="0" err="1">
                <a:ea typeface="+mn-lt"/>
                <a:cs typeface="+mn-lt"/>
              </a:rPr>
              <a:t>Kunskapskolan</a:t>
            </a:r>
            <a:r>
              <a:rPr lang="nl-NL" sz="2800" dirty="0">
                <a:ea typeface="+mn-lt"/>
                <a:cs typeface="+mn-lt"/>
              </a:rPr>
              <a:t>. Sommige scholen hebben een eigen uniek onderwijsconcept. </a:t>
            </a:r>
          </a:p>
          <a:p>
            <a:pPr>
              <a:spcBef>
                <a:spcPct val="20000"/>
              </a:spcBef>
            </a:pPr>
            <a:endParaRPr lang="en-US" sz="2800" dirty="0">
              <a:ea typeface="+mn-lt"/>
              <a:cs typeface="+mn-lt"/>
            </a:endParaRPr>
          </a:p>
          <a:p>
            <a:pPr>
              <a:spcBef>
                <a:spcPct val="20000"/>
              </a:spcBef>
            </a:pPr>
            <a:r>
              <a:rPr lang="nl-NL" sz="2800" dirty="0">
                <a:ea typeface="+mn-lt"/>
                <a:cs typeface="+mn-lt"/>
              </a:rPr>
              <a:t>De manier van lesgeven wordt een onderwijsconcept genoemd.</a:t>
            </a:r>
            <a:endParaRPr lang="en-US" sz="2800" dirty="0">
              <a:ea typeface="+mn-lt"/>
              <a:cs typeface="+mn-lt"/>
            </a:endParaRPr>
          </a:p>
          <a:p>
            <a:pPr marL="0" indent="0">
              <a:spcBef>
                <a:spcPct val="20000"/>
              </a:spcBef>
              <a:buNone/>
            </a:pPr>
            <a:endParaRPr lang="nl-NL" sz="2800" dirty="0">
              <a:ea typeface="+mn-lt"/>
              <a:cs typeface="+mn-lt"/>
            </a:endParaRPr>
          </a:p>
          <a:p>
            <a:pPr>
              <a:spcBef>
                <a:spcPct val="20000"/>
              </a:spcBef>
            </a:pPr>
            <a:r>
              <a:rPr lang="nl-NL" sz="2800" dirty="0">
                <a:ea typeface="+mn-lt"/>
                <a:cs typeface="+mn-lt"/>
              </a:rPr>
              <a:t>U kunt naar het onderwijsconcept informeren op de diverse scholen van voortgezet onderwijs.</a:t>
            </a:r>
            <a:endParaRPr lang="nl-NL" dirty="0"/>
          </a:p>
          <a:p>
            <a:pPr>
              <a:lnSpc>
                <a:spcPct val="110000"/>
              </a:lnSpc>
              <a:spcAft>
                <a:spcPts val="1200"/>
              </a:spcAft>
              <a:tabLst>
                <a:tab pos="5116513" algn="l"/>
              </a:tabLst>
            </a:pPr>
            <a:endParaRPr lang="nl-NL" dirty="0">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r>
              <a:rPr lang="nl-NL" i="1" dirty="0">
                <a:solidFill>
                  <a:schemeClr val="bg1">
                    <a:lumMod val="50000"/>
                  </a:schemeClr>
                </a:solidFill>
                <a:ea typeface="Calibri" panose="020F0502020204030204"/>
                <a:cs typeface="Calibri" panose="020F0502020204030204"/>
              </a:rPr>
              <a:t>	</a:t>
            </a: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2422443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rPr>
              <a:t>4. Welke sfeer zoekt uw kind? </a:t>
            </a: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B478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Is er een mogelijkheid om huiswerk te maken op school?</a:t>
            </a:r>
          </a:p>
          <a:p>
            <a:pPr marL="0" indent="0">
              <a:buNone/>
            </a:pPr>
            <a:endParaRPr lang="nl-NL" sz="2800" dirty="0">
              <a:solidFill>
                <a:srgbClr val="FF0000"/>
              </a:solidFill>
            </a:endParaRPr>
          </a:p>
          <a:p>
            <a:r>
              <a:rPr lang="nl-NL" sz="2800" dirty="0"/>
              <a:t>Is er een actieve leerlingenraad?</a:t>
            </a:r>
          </a:p>
          <a:p>
            <a:pPr marL="0" indent="0">
              <a:buNone/>
            </a:pPr>
            <a:endParaRPr lang="nl-NL" sz="2800" dirty="0"/>
          </a:p>
          <a:p>
            <a:r>
              <a:rPr lang="nl-NL" sz="2800" dirty="0"/>
              <a:t>Welke festiviteiten worden er georganiseerd?</a:t>
            </a:r>
          </a:p>
          <a:p>
            <a:pPr lvl="1"/>
            <a:r>
              <a:rPr lang="nl-NL" dirty="0"/>
              <a:t>Denk hierbij aan een kerstactiviteit, schooldisco, Valentijnsdag</a:t>
            </a:r>
          </a:p>
          <a:p>
            <a:pPr lvl="1"/>
            <a:r>
              <a:rPr lang="nl-NL" dirty="0"/>
              <a:t>Is er een actieve feestcommissie?</a:t>
            </a:r>
          </a:p>
          <a:p>
            <a:endParaRPr lang="nl-NL" sz="2800" dirty="0"/>
          </a:p>
          <a:p>
            <a:r>
              <a:rPr lang="nl-NL" sz="2800" dirty="0"/>
              <a:t>Moet je als leerling veel lopen of heb je een eigen lokaal?</a:t>
            </a:r>
          </a:p>
          <a:p>
            <a:pPr>
              <a:lnSpc>
                <a:spcPct val="110000"/>
              </a:lnSpc>
              <a:spcAft>
                <a:spcPts val="1200"/>
              </a:spcAft>
              <a:tabLst>
                <a:tab pos="5116513" algn="l"/>
              </a:tabLst>
            </a:pPr>
            <a:endParaRPr lang="nl-NL" dirty="0">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r>
              <a:rPr lang="nl-NL" i="1" dirty="0">
                <a:solidFill>
                  <a:schemeClr val="bg1">
                    <a:lumMod val="50000"/>
                  </a:schemeClr>
                </a:solidFill>
                <a:ea typeface="Calibri" panose="020F0502020204030204"/>
                <a:cs typeface="Calibri" panose="020F0502020204030204"/>
              </a:rPr>
              <a:t>	</a:t>
            </a: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1714504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5. Welke oriëntatiemogelijkheden zijn er? </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FF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20000"/>
              </a:spcBef>
              <a:buNone/>
            </a:pPr>
            <a:r>
              <a:rPr lang="nl-NL" sz="2800" dirty="0">
                <a:ea typeface="+mn-lt"/>
                <a:cs typeface="+mn-lt"/>
              </a:rPr>
              <a:t>Als u weet welk advies uw kind heeft en voor welk onderwijsconcept u wilt kiezen dan kan u een of meerdere scholen gaan bezoeken.</a:t>
            </a:r>
          </a:p>
          <a:p>
            <a:pPr>
              <a:spcBef>
                <a:spcPct val="20000"/>
              </a:spcBef>
            </a:pPr>
            <a:r>
              <a:rPr lang="nl-NL" sz="2800" dirty="0">
                <a:ea typeface="+mn-lt"/>
                <a:cs typeface="+mn-lt"/>
              </a:rPr>
              <a:t>Ga vooral naar de open dagen van scholen in de regio en proef de sfeer.</a:t>
            </a:r>
          </a:p>
          <a:p>
            <a:pPr>
              <a:spcBef>
                <a:spcPct val="20000"/>
              </a:spcBef>
            </a:pPr>
            <a:r>
              <a:rPr lang="nl-NL" sz="2800" dirty="0">
                <a:ea typeface="+mn-lt"/>
                <a:cs typeface="+mn-lt"/>
              </a:rPr>
              <a:t>In de periode van oktober t/m februari zijn er diverse activiteiten op de middelbare scholen. Houdt hiervoor de websites in de gaten.</a:t>
            </a:r>
            <a:endParaRPr lang="nl-NL" dirty="0">
              <a:ea typeface="+mn-lt"/>
              <a:cs typeface="+mn-lt"/>
            </a:endParaRPr>
          </a:p>
          <a:p>
            <a:pPr lvl="1">
              <a:spcBef>
                <a:spcPct val="20000"/>
              </a:spcBef>
            </a:pPr>
            <a:r>
              <a:rPr lang="nl-NL" dirty="0">
                <a:ea typeface="+mn-lt"/>
                <a:cs typeface="+mn-lt"/>
              </a:rPr>
              <a:t>Denk hierbij aan:</a:t>
            </a:r>
            <a:endParaRPr lang="en-US" dirty="0">
              <a:ea typeface="+mn-lt"/>
              <a:cs typeface="+mn-lt"/>
            </a:endParaRPr>
          </a:p>
          <a:p>
            <a:pPr lvl="2">
              <a:spcBef>
                <a:spcPct val="20000"/>
              </a:spcBef>
            </a:pPr>
            <a:r>
              <a:rPr lang="nl-NL" dirty="0">
                <a:ea typeface="+mn-lt"/>
                <a:cs typeface="+mn-lt"/>
              </a:rPr>
              <a:t>Proeflessen</a:t>
            </a:r>
            <a:endParaRPr lang="en-US" dirty="0">
              <a:ea typeface="+mn-lt"/>
              <a:cs typeface="+mn-lt"/>
            </a:endParaRPr>
          </a:p>
          <a:p>
            <a:pPr lvl="2">
              <a:spcBef>
                <a:spcPct val="20000"/>
              </a:spcBef>
            </a:pPr>
            <a:r>
              <a:rPr lang="nl-NL" dirty="0">
                <a:ea typeface="+mn-lt"/>
                <a:cs typeface="+mn-lt"/>
              </a:rPr>
              <a:t>Informatie avonden</a:t>
            </a:r>
            <a:endParaRPr lang="en-US" dirty="0">
              <a:ea typeface="+mn-lt"/>
              <a:cs typeface="+mn-lt"/>
            </a:endParaRPr>
          </a:p>
          <a:p>
            <a:pPr lvl="2">
              <a:spcBef>
                <a:spcPct val="20000"/>
              </a:spcBef>
            </a:pPr>
            <a:r>
              <a:rPr lang="nl-NL" dirty="0">
                <a:ea typeface="+mn-lt"/>
                <a:cs typeface="+mn-lt"/>
              </a:rPr>
              <a:t>Brochures </a:t>
            </a:r>
            <a:endParaRPr lang="en-US" dirty="0">
              <a:ea typeface="+mn-lt"/>
              <a:cs typeface="+mn-lt"/>
            </a:endParaRPr>
          </a:p>
          <a:p>
            <a:pPr lvl="2">
              <a:spcBef>
                <a:spcPct val="20000"/>
              </a:spcBef>
            </a:pPr>
            <a:r>
              <a:rPr lang="nl-NL" dirty="0">
                <a:ea typeface="+mn-lt"/>
                <a:cs typeface="+mn-lt"/>
              </a:rPr>
              <a:t>Open dag</a:t>
            </a:r>
          </a:p>
          <a:p>
            <a:pPr lvl="2">
              <a:spcBef>
                <a:spcPct val="20000"/>
              </a:spcBef>
            </a:pPr>
            <a:r>
              <a:rPr lang="nl-NL" dirty="0">
                <a:ea typeface="+mn-lt"/>
                <a:cs typeface="+mn-lt"/>
              </a:rPr>
              <a:t>Scholenmarkten</a:t>
            </a:r>
          </a:p>
          <a:p>
            <a:pPr marL="0" indent="0">
              <a:lnSpc>
                <a:spcPct val="110000"/>
              </a:lnSpc>
              <a:spcAft>
                <a:spcPts val="1200"/>
              </a:spcAft>
              <a:buNone/>
              <a:tabLst>
                <a:tab pos="5116513" algn="l"/>
              </a:tabLst>
            </a:pPr>
            <a:endParaRPr lang="nl-NL" dirty="0">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r>
              <a:rPr lang="nl-NL" i="1" dirty="0">
                <a:solidFill>
                  <a:schemeClr val="bg1">
                    <a:lumMod val="50000"/>
                  </a:schemeClr>
                </a:solidFill>
                <a:ea typeface="Calibri" panose="020F0502020204030204"/>
                <a:cs typeface="Calibri" panose="020F0502020204030204"/>
              </a:rPr>
              <a:t>	</a:t>
            </a: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3980775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De verschillende vormen van voortgezet onderwijs</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96C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20000"/>
              </a:spcBef>
              <a:buNone/>
            </a:pPr>
            <a:r>
              <a:rPr lang="nl-NL" sz="2800" dirty="0">
                <a:ea typeface="+mn-lt"/>
                <a:cs typeface="+mn-lt"/>
              </a:rPr>
              <a:t>Praktijk onderwijs (</a:t>
            </a:r>
            <a:r>
              <a:rPr lang="nl-NL" sz="2800" dirty="0" err="1">
                <a:ea typeface="+mn-lt"/>
                <a:cs typeface="+mn-lt"/>
              </a:rPr>
              <a:t>PrO</a:t>
            </a:r>
            <a:r>
              <a:rPr lang="nl-NL" sz="2800" dirty="0">
                <a:ea typeface="+mn-lt"/>
                <a:cs typeface="+mn-lt"/>
              </a:rPr>
              <a:t>) </a:t>
            </a:r>
            <a:endParaRPr lang="en-US" sz="2800" dirty="0">
              <a:ea typeface="+mn-lt"/>
              <a:cs typeface="+mn-lt"/>
            </a:endParaRPr>
          </a:p>
          <a:p>
            <a:pPr marL="0" indent="0">
              <a:spcBef>
                <a:spcPct val="20000"/>
              </a:spcBef>
              <a:buNone/>
            </a:pPr>
            <a:endParaRPr lang="nl-NL" sz="2800" dirty="0">
              <a:ea typeface="+mn-lt"/>
              <a:cs typeface="+mn-lt"/>
            </a:endParaRPr>
          </a:p>
          <a:p>
            <a:pPr>
              <a:spcBef>
                <a:spcPct val="20000"/>
              </a:spcBef>
            </a:pPr>
            <a:r>
              <a:rPr lang="nl-NL" sz="2800" dirty="0">
                <a:ea typeface="+mn-lt"/>
                <a:cs typeface="+mn-lt"/>
              </a:rPr>
              <a:t>Een praktijkschool is een middelbare school waar je leert door te doen. </a:t>
            </a:r>
            <a:br>
              <a:rPr lang="nl-NL" sz="2800" dirty="0">
                <a:ea typeface="+mn-lt"/>
                <a:cs typeface="+mn-lt"/>
              </a:rPr>
            </a:br>
            <a:r>
              <a:rPr lang="nl-NL" sz="2800" dirty="0">
                <a:ea typeface="+mn-lt"/>
                <a:cs typeface="+mn-lt"/>
              </a:rPr>
              <a:t>Als uw kind hiernaartoe gaat wordt hij/zij zo goed mogelijk voorbereid op de maatschappij. </a:t>
            </a:r>
          </a:p>
          <a:p>
            <a:pPr>
              <a:spcBef>
                <a:spcPct val="20000"/>
              </a:spcBef>
            </a:pPr>
            <a:endParaRPr lang="nl-NL" dirty="0">
              <a:ea typeface="+mn-lt"/>
              <a:cs typeface="+mn-lt"/>
            </a:endParaRPr>
          </a:p>
          <a:p>
            <a:pPr>
              <a:spcBef>
                <a:spcPct val="20000"/>
              </a:spcBef>
            </a:pPr>
            <a:r>
              <a:rPr lang="nl-NL" sz="2800" dirty="0">
                <a:ea typeface="+mn-lt"/>
                <a:cs typeface="+mn-lt"/>
              </a:rPr>
              <a:t>Meestal duurt de opleiding op een praktijkschool 5 jaar.</a:t>
            </a:r>
          </a:p>
          <a:p>
            <a:pPr>
              <a:spcBef>
                <a:spcPct val="20000"/>
              </a:spcBef>
            </a:pPr>
            <a:endParaRPr lang="nl-NL" sz="2800" dirty="0">
              <a:ea typeface="+mn-lt"/>
              <a:cs typeface="+mn-lt"/>
            </a:endParaRPr>
          </a:p>
          <a:p>
            <a:pPr>
              <a:spcBef>
                <a:spcPct val="20000"/>
              </a:spcBef>
            </a:pPr>
            <a:endParaRPr lang="nl-NL" dirty="0"/>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1695365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De verschillende vormen van voortgezet onderwijs</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E500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20000"/>
              </a:spcBef>
              <a:buNone/>
            </a:pPr>
            <a:r>
              <a:rPr lang="nl-NL" sz="2800" dirty="0">
                <a:ea typeface="+mn-lt"/>
                <a:cs typeface="+mn-lt"/>
              </a:rPr>
              <a:t>PRO</a:t>
            </a:r>
            <a:r>
              <a:rPr lang="nl-NL" dirty="0">
                <a:ea typeface="+mn-lt"/>
                <a:cs typeface="+mn-lt"/>
              </a:rPr>
              <a:t>/VMBO</a:t>
            </a:r>
            <a:endParaRPr lang="en-US" sz="2800" dirty="0">
              <a:ea typeface="+mn-lt"/>
              <a:cs typeface="+mn-lt"/>
            </a:endParaRPr>
          </a:p>
          <a:p>
            <a:pPr marL="0" indent="0">
              <a:spcBef>
                <a:spcPct val="20000"/>
              </a:spcBef>
              <a:buNone/>
            </a:pPr>
            <a:endParaRPr lang="nl-NL" sz="2800" dirty="0">
              <a:ea typeface="+mn-lt"/>
              <a:cs typeface="+mn-lt"/>
            </a:endParaRPr>
          </a:p>
          <a:p>
            <a:pPr>
              <a:spcBef>
                <a:spcPct val="20000"/>
              </a:spcBef>
            </a:pPr>
            <a:r>
              <a:rPr lang="nl-NL" sz="2800" dirty="0">
                <a:ea typeface="+mn-lt"/>
                <a:cs typeface="+mn-lt"/>
              </a:rPr>
              <a:t>Binnen de P</a:t>
            </a:r>
            <a:r>
              <a:rPr lang="nl-NL" dirty="0">
                <a:ea typeface="+mn-lt"/>
                <a:cs typeface="+mn-lt"/>
              </a:rPr>
              <a:t>rO-</a:t>
            </a:r>
            <a:r>
              <a:rPr lang="nl-NL" sz="2800" dirty="0">
                <a:ea typeface="+mn-lt"/>
                <a:cs typeface="+mn-lt"/>
              </a:rPr>
              <a:t>route bieden wij ook PrO/vmbo aan. </a:t>
            </a:r>
            <a:r>
              <a:rPr lang="nl-NL" dirty="0">
                <a:ea typeface="+mn-lt"/>
                <a:cs typeface="+mn-lt"/>
              </a:rPr>
              <a:t>Hier krijgen de leerlingen </a:t>
            </a:r>
            <a:r>
              <a:rPr lang="nl-NL" sz="2800" dirty="0">
                <a:ea typeface="+mn-lt"/>
                <a:cs typeface="+mn-lt"/>
              </a:rPr>
              <a:t>theorievakken op vmbo-basis niveau aangeboden en de praktijkvakken op het niveau van Praktijkonderwijs. </a:t>
            </a:r>
          </a:p>
          <a:p>
            <a:pPr>
              <a:spcBef>
                <a:spcPct val="20000"/>
              </a:spcBef>
            </a:pPr>
            <a:endParaRPr lang="nl-NL" sz="2800" dirty="0">
              <a:ea typeface="+mn-lt"/>
              <a:cs typeface="+mn-lt"/>
            </a:endParaRPr>
          </a:p>
          <a:p>
            <a:pPr>
              <a:spcBef>
                <a:spcPct val="20000"/>
              </a:spcBef>
            </a:pPr>
            <a:r>
              <a:rPr lang="nl-NL" dirty="0"/>
              <a:t>Na 1 jaar vmbo-basis of route PrO/PrO-mbo.</a:t>
            </a:r>
          </a:p>
          <a:p>
            <a:pPr>
              <a:spcBef>
                <a:spcPct val="20000"/>
              </a:spcBef>
            </a:pPr>
            <a:endParaRPr lang="nl-NL" dirty="0"/>
          </a:p>
          <a:p>
            <a:pPr>
              <a:spcBef>
                <a:spcPct val="20000"/>
              </a:spcBef>
            </a:pPr>
            <a:r>
              <a:rPr lang="nl-NL" dirty="0"/>
              <a:t>Tussentijdse doorstroom op PrO/PrO-mbo mogelijk.</a:t>
            </a: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3142939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endParaRPr lang="nl-NL" sz="4000" dirty="0">
              <a:effectLst>
                <a:outerShdw blurRad="38100" dist="38100" dir="2700000" algn="tl">
                  <a:srgbClr val="000000">
                    <a:alpha val="43137"/>
                  </a:srgbClr>
                </a:outerShdw>
              </a:effectLst>
              <a:ea typeface="Calibri"/>
              <a:cs typeface="Calibri"/>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FF7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ct val="20000"/>
              </a:spcBef>
              <a:buFont typeface="Arial,Sans-Serif"/>
              <a:buChar char="-"/>
            </a:pPr>
            <a:r>
              <a:rPr lang="nl-NL" sz="3200" dirty="0">
                <a:ea typeface="+mn-lt"/>
                <a:cs typeface="+mn-lt"/>
              </a:rPr>
              <a:t>Gemiddeld 14 leerlingen</a:t>
            </a:r>
            <a:endParaRPr lang="en-US" sz="3200" dirty="0">
              <a:ea typeface="+mn-lt"/>
              <a:cs typeface="+mn-lt"/>
            </a:endParaRPr>
          </a:p>
          <a:p>
            <a:pPr>
              <a:lnSpc>
                <a:spcPct val="100000"/>
              </a:lnSpc>
              <a:spcBef>
                <a:spcPct val="20000"/>
              </a:spcBef>
              <a:buFont typeface="Arial,Sans-Serif"/>
              <a:buChar char="-"/>
            </a:pPr>
            <a:r>
              <a:rPr lang="nl-NL" sz="3200" dirty="0">
                <a:ea typeface="+mn-lt"/>
                <a:cs typeface="+mn-lt"/>
              </a:rPr>
              <a:t>Stage vanaf 1</a:t>
            </a:r>
            <a:r>
              <a:rPr lang="nl-NL" sz="2100" baseline="30000" dirty="0">
                <a:ea typeface="+mn-lt"/>
                <a:cs typeface="+mn-lt"/>
              </a:rPr>
              <a:t>e</a:t>
            </a:r>
            <a:r>
              <a:rPr lang="nl-NL" sz="3200" dirty="0">
                <a:ea typeface="+mn-lt"/>
                <a:cs typeface="+mn-lt"/>
              </a:rPr>
              <a:t> leerjaar</a:t>
            </a:r>
            <a:endParaRPr lang="en-US" sz="3200" dirty="0">
              <a:ea typeface="+mn-lt"/>
              <a:cs typeface="+mn-lt"/>
            </a:endParaRPr>
          </a:p>
          <a:p>
            <a:pPr>
              <a:lnSpc>
                <a:spcPct val="100000"/>
              </a:lnSpc>
              <a:spcBef>
                <a:spcPct val="20000"/>
              </a:spcBef>
              <a:buFont typeface="Arial,Sans-Serif"/>
              <a:buChar char="-"/>
            </a:pPr>
            <a:r>
              <a:rPr lang="nl-NL" sz="3200" dirty="0">
                <a:ea typeface="+mn-lt"/>
                <a:cs typeface="+mn-lt"/>
              </a:rPr>
              <a:t>Keuze uit specialisaties </a:t>
            </a:r>
            <a:endParaRPr lang="en-US" sz="2000" dirty="0">
              <a:ea typeface="+mn-lt"/>
              <a:cs typeface="+mn-lt"/>
            </a:endParaRPr>
          </a:p>
          <a:p>
            <a:pPr marL="0" indent="0">
              <a:lnSpc>
                <a:spcPct val="100000"/>
              </a:lnSpc>
              <a:spcBef>
                <a:spcPct val="20000"/>
              </a:spcBef>
              <a:buNone/>
            </a:pPr>
            <a:r>
              <a:rPr lang="nl-NL" sz="2000" dirty="0">
                <a:ea typeface="+mn-lt"/>
                <a:cs typeface="+mn-lt"/>
              </a:rPr>
              <a:t>(Verkoop – techniek (bouw) –  dienstverlening en zorg (verzorging) – horeca – groen)</a:t>
            </a:r>
            <a:endParaRPr lang="en-US" sz="2000" dirty="0">
              <a:ea typeface="+mn-lt"/>
              <a:cs typeface="+mn-lt"/>
            </a:endParaRPr>
          </a:p>
          <a:p>
            <a:pPr>
              <a:lnSpc>
                <a:spcPct val="100000"/>
              </a:lnSpc>
              <a:spcBef>
                <a:spcPct val="20000"/>
              </a:spcBef>
              <a:buFont typeface="Arial,Sans-Serif"/>
              <a:buChar char="-"/>
            </a:pPr>
            <a:r>
              <a:rPr lang="nl-NL" sz="3200" dirty="0">
                <a:ea typeface="+mn-lt"/>
                <a:cs typeface="+mn-lt"/>
              </a:rPr>
              <a:t>PrO – diploma</a:t>
            </a:r>
            <a:endParaRPr lang="en-US" sz="3200" dirty="0">
              <a:ea typeface="+mn-lt"/>
              <a:cs typeface="+mn-lt"/>
            </a:endParaRPr>
          </a:p>
          <a:p>
            <a:pPr>
              <a:lnSpc>
                <a:spcPct val="100000"/>
              </a:lnSpc>
              <a:spcBef>
                <a:spcPct val="20000"/>
              </a:spcBef>
              <a:buFont typeface="Arial,Sans-Serif"/>
              <a:buChar char="-"/>
            </a:pPr>
            <a:r>
              <a:rPr lang="nl-NL" sz="3200" dirty="0">
                <a:ea typeface="+mn-lt"/>
                <a:cs typeface="+mn-lt"/>
              </a:rPr>
              <a:t>Entree - diploma</a:t>
            </a:r>
            <a:endParaRPr lang="en-US" sz="3200" dirty="0">
              <a:ea typeface="+mn-lt"/>
              <a:cs typeface="+mn-lt"/>
            </a:endParaRPr>
          </a:p>
          <a:p>
            <a:pPr>
              <a:lnSpc>
                <a:spcPct val="100000"/>
              </a:lnSpc>
              <a:spcBef>
                <a:spcPct val="20000"/>
              </a:spcBef>
              <a:buFont typeface="Arial,Sans-Serif"/>
              <a:buChar char="-"/>
            </a:pPr>
            <a:r>
              <a:rPr lang="nl-NL" sz="3200" dirty="0"/>
              <a:t>Branchecertificaten</a:t>
            </a:r>
            <a:endParaRPr lang="nl-NL" dirty="0"/>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1392783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p:txBody>
          <a:bodyPr>
            <a:normAutofit/>
          </a:bodyPr>
          <a:lstStyle/>
          <a:p>
            <a:pPr algn="ctr"/>
            <a:r>
              <a:rPr lang="nl-NL" sz="4000" dirty="0">
                <a:effectLst>
                  <a:outerShdw blurRad="38100" dist="38100" dir="2700000" algn="tl">
                    <a:srgbClr val="000000">
                      <a:alpha val="43137"/>
                    </a:srgbClr>
                  </a:outerShdw>
                </a:effectLst>
                <a:ea typeface="Calibri"/>
                <a:cs typeface="Calibri"/>
              </a:rPr>
              <a:t>Vakken leerjaar 1</a:t>
            </a:r>
          </a:p>
        </p:txBody>
      </p:sp>
      <p:sp>
        <p:nvSpPr>
          <p:cNvPr id="10" name="Content Placeholder 9">
            <a:extLst>
              <a:ext uri="{FF2B5EF4-FFF2-40B4-BE49-F238E27FC236}">
                <a16:creationId xmlns:a16="http://schemas.microsoft.com/office/drawing/2014/main" id="{8C70943A-0008-F292-6A79-7FBB1973A65C}"/>
              </a:ext>
            </a:extLst>
          </p:cNvPr>
          <p:cNvSpPr>
            <a:spLocks noGrp="1"/>
          </p:cNvSpPr>
          <p:nvPr>
            <p:ph sz="half" idx="2"/>
          </p:nvPr>
        </p:nvSpPr>
        <p:spPr>
          <a:xfrm>
            <a:off x="828074" y="1690688"/>
            <a:ext cx="5157787" cy="3684588"/>
          </a:xfrm>
        </p:spPr>
        <p:txBody>
          <a:bodyPr vert="horz" lIns="91440" tIns="45720" rIns="91440" bIns="45720" rtlCol="0" anchor="t">
            <a:normAutofit lnSpcReduction="10000"/>
          </a:bodyPr>
          <a:lstStyle/>
          <a:p>
            <a:pPr>
              <a:lnSpc>
                <a:spcPct val="100000"/>
              </a:lnSpc>
              <a:spcBef>
                <a:spcPts val="200"/>
              </a:spcBef>
              <a:spcAft>
                <a:spcPts val="200"/>
              </a:spcAft>
            </a:pPr>
            <a:r>
              <a:rPr lang="nl-NL" dirty="0" err="1">
                <a:ea typeface="Calibri"/>
                <a:cs typeface="Calibri"/>
              </a:rPr>
              <a:t>Mentorles</a:t>
            </a:r>
            <a:endParaRPr lang="nl-NL" dirty="0">
              <a:ea typeface="Calibri"/>
              <a:cs typeface="Calibri"/>
            </a:endParaRPr>
          </a:p>
          <a:p>
            <a:pPr>
              <a:lnSpc>
                <a:spcPct val="100000"/>
              </a:lnSpc>
              <a:spcBef>
                <a:spcPts val="200"/>
              </a:spcBef>
              <a:spcAft>
                <a:spcPts val="200"/>
              </a:spcAft>
            </a:pPr>
            <a:r>
              <a:rPr lang="nl-NL" dirty="0" err="1">
                <a:ea typeface="Calibri"/>
                <a:cs typeface="Calibri"/>
              </a:rPr>
              <a:t>Coachingsuur</a:t>
            </a:r>
            <a:endParaRPr lang="nl-NL" dirty="0">
              <a:ea typeface="Calibri"/>
              <a:cs typeface="Calibri"/>
            </a:endParaRPr>
          </a:p>
          <a:p>
            <a:pPr>
              <a:lnSpc>
                <a:spcPct val="100000"/>
              </a:lnSpc>
              <a:spcBef>
                <a:spcPts val="200"/>
              </a:spcBef>
              <a:spcAft>
                <a:spcPts val="200"/>
              </a:spcAft>
            </a:pPr>
            <a:r>
              <a:rPr lang="nl-NL" dirty="0">
                <a:ea typeface="Calibri"/>
                <a:cs typeface="Calibri"/>
              </a:rPr>
              <a:t>Nederlands</a:t>
            </a:r>
            <a:endParaRPr lang="en-US" dirty="0">
              <a:ea typeface="Calibri"/>
              <a:cs typeface="Calibri"/>
            </a:endParaRPr>
          </a:p>
          <a:p>
            <a:pPr>
              <a:lnSpc>
                <a:spcPct val="100000"/>
              </a:lnSpc>
              <a:spcBef>
                <a:spcPts val="200"/>
              </a:spcBef>
              <a:spcAft>
                <a:spcPts val="200"/>
              </a:spcAft>
            </a:pPr>
            <a:r>
              <a:rPr lang="nl-NL" dirty="0">
                <a:ea typeface="Calibri"/>
                <a:cs typeface="Calibri"/>
              </a:rPr>
              <a:t>Engels</a:t>
            </a:r>
            <a:endParaRPr lang="en-US" dirty="0">
              <a:ea typeface="Calibri"/>
              <a:cs typeface="Calibri"/>
            </a:endParaRPr>
          </a:p>
          <a:p>
            <a:pPr>
              <a:lnSpc>
                <a:spcPct val="100000"/>
              </a:lnSpc>
              <a:spcBef>
                <a:spcPts val="200"/>
              </a:spcBef>
              <a:spcAft>
                <a:spcPts val="200"/>
              </a:spcAft>
            </a:pPr>
            <a:r>
              <a:rPr lang="nl-NL" dirty="0">
                <a:ea typeface="Calibri"/>
                <a:cs typeface="Calibri"/>
              </a:rPr>
              <a:t>Rekenen</a:t>
            </a:r>
            <a:endParaRPr lang="en-US" dirty="0">
              <a:ea typeface="Calibri"/>
              <a:cs typeface="Calibri"/>
            </a:endParaRPr>
          </a:p>
          <a:p>
            <a:pPr>
              <a:lnSpc>
                <a:spcPct val="100000"/>
              </a:lnSpc>
              <a:spcBef>
                <a:spcPts val="200"/>
              </a:spcBef>
              <a:spcAft>
                <a:spcPts val="200"/>
              </a:spcAft>
            </a:pPr>
            <a:r>
              <a:rPr lang="nl-NL" dirty="0">
                <a:ea typeface="Calibri"/>
                <a:cs typeface="Calibri"/>
              </a:rPr>
              <a:t>Lichamelijke opvoeding</a:t>
            </a:r>
            <a:endParaRPr lang="en-US" dirty="0">
              <a:ea typeface="Calibri"/>
              <a:cs typeface="Calibri"/>
            </a:endParaRPr>
          </a:p>
          <a:p>
            <a:pPr>
              <a:lnSpc>
                <a:spcPct val="100000"/>
              </a:lnSpc>
              <a:spcBef>
                <a:spcPts val="200"/>
              </a:spcBef>
              <a:spcAft>
                <a:spcPts val="200"/>
              </a:spcAft>
            </a:pPr>
            <a:r>
              <a:rPr lang="nl-NL" dirty="0">
                <a:ea typeface="Calibri"/>
                <a:cs typeface="Calibri"/>
              </a:rPr>
              <a:t>Drama</a:t>
            </a:r>
            <a:endParaRPr lang="en-US" dirty="0">
              <a:ea typeface="Calibri"/>
              <a:cs typeface="Calibri"/>
            </a:endParaRPr>
          </a:p>
          <a:p>
            <a:pPr>
              <a:lnSpc>
                <a:spcPct val="100000"/>
              </a:lnSpc>
              <a:spcBef>
                <a:spcPts val="200"/>
              </a:spcBef>
              <a:spcAft>
                <a:spcPts val="200"/>
              </a:spcAft>
            </a:pPr>
            <a:r>
              <a:rPr lang="nl-NL" dirty="0">
                <a:ea typeface="Calibri"/>
                <a:cs typeface="Calibri"/>
              </a:rPr>
              <a:t>Beeldende vorming</a:t>
            </a:r>
            <a:endParaRPr lang="en-US" dirty="0"/>
          </a:p>
        </p:txBody>
      </p:sp>
      <p:sp>
        <p:nvSpPr>
          <p:cNvPr id="12" name="Content Placeholder 11">
            <a:extLst>
              <a:ext uri="{FF2B5EF4-FFF2-40B4-BE49-F238E27FC236}">
                <a16:creationId xmlns:a16="http://schemas.microsoft.com/office/drawing/2014/main" id="{C5D62E31-0FD0-9DF6-B5BE-C8EF05ED2FF3}"/>
              </a:ext>
            </a:extLst>
          </p:cNvPr>
          <p:cNvSpPr>
            <a:spLocks noGrp="1"/>
          </p:cNvSpPr>
          <p:nvPr>
            <p:ph sz="quarter" idx="4"/>
          </p:nvPr>
        </p:nvSpPr>
        <p:spPr>
          <a:xfrm>
            <a:off x="6116228" y="1690688"/>
            <a:ext cx="5183188" cy="3684588"/>
          </a:xfrm>
        </p:spPr>
        <p:txBody>
          <a:bodyPr vert="horz" lIns="91440" tIns="45720" rIns="91440" bIns="45720" rtlCol="0" anchor="t">
            <a:normAutofit lnSpcReduction="10000"/>
          </a:bodyPr>
          <a:lstStyle/>
          <a:p>
            <a:pPr>
              <a:lnSpc>
                <a:spcPct val="100000"/>
              </a:lnSpc>
              <a:spcBef>
                <a:spcPts val="200"/>
              </a:spcBef>
              <a:spcAft>
                <a:spcPts val="200"/>
              </a:spcAft>
            </a:pPr>
            <a:r>
              <a:rPr lang="nl-NL" dirty="0">
                <a:ea typeface="Calibri"/>
                <a:cs typeface="Calibri"/>
              </a:rPr>
              <a:t>Tekenen</a:t>
            </a:r>
            <a:endParaRPr lang="en-US" dirty="0">
              <a:ea typeface="Calibri"/>
              <a:cs typeface="Calibri"/>
            </a:endParaRPr>
          </a:p>
          <a:p>
            <a:pPr>
              <a:lnSpc>
                <a:spcPct val="100000"/>
              </a:lnSpc>
              <a:spcBef>
                <a:spcPts val="200"/>
              </a:spcBef>
              <a:spcAft>
                <a:spcPts val="200"/>
              </a:spcAft>
            </a:pPr>
            <a:r>
              <a:rPr lang="nl-NL" dirty="0">
                <a:ea typeface="Calibri"/>
                <a:cs typeface="Calibri"/>
              </a:rPr>
              <a:t>Muziek</a:t>
            </a:r>
            <a:endParaRPr lang="en-US" dirty="0">
              <a:ea typeface="Calibri"/>
              <a:cs typeface="Calibri"/>
            </a:endParaRPr>
          </a:p>
          <a:p>
            <a:pPr>
              <a:lnSpc>
                <a:spcPct val="100000"/>
              </a:lnSpc>
              <a:spcBef>
                <a:spcPts val="200"/>
              </a:spcBef>
              <a:spcAft>
                <a:spcPts val="200"/>
              </a:spcAft>
            </a:pPr>
            <a:r>
              <a:rPr lang="nl-NL" dirty="0">
                <a:ea typeface="Calibri"/>
                <a:cs typeface="Calibri"/>
              </a:rPr>
              <a:t>SoVa</a:t>
            </a:r>
            <a:endParaRPr lang="en-US" dirty="0">
              <a:ea typeface="Calibri"/>
              <a:cs typeface="Calibri"/>
            </a:endParaRPr>
          </a:p>
          <a:p>
            <a:pPr>
              <a:lnSpc>
                <a:spcPct val="100000"/>
              </a:lnSpc>
              <a:spcBef>
                <a:spcPts val="200"/>
              </a:spcBef>
              <a:spcAft>
                <a:spcPts val="200"/>
              </a:spcAft>
            </a:pPr>
            <a:r>
              <a:rPr lang="nl-NL" dirty="0">
                <a:ea typeface="Calibri"/>
                <a:cs typeface="Calibri"/>
              </a:rPr>
              <a:t>Burgerschap</a:t>
            </a:r>
            <a:endParaRPr lang="en-US" dirty="0">
              <a:ea typeface="Calibri"/>
              <a:cs typeface="Calibri"/>
            </a:endParaRPr>
          </a:p>
          <a:p>
            <a:pPr>
              <a:lnSpc>
                <a:spcPct val="100000"/>
              </a:lnSpc>
              <a:spcBef>
                <a:spcPts val="200"/>
              </a:spcBef>
              <a:spcAft>
                <a:spcPts val="200"/>
              </a:spcAft>
            </a:pPr>
            <a:r>
              <a:rPr lang="nl-NL" dirty="0">
                <a:ea typeface="Calibri"/>
                <a:cs typeface="Calibri"/>
              </a:rPr>
              <a:t>Groen</a:t>
            </a:r>
          </a:p>
          <a:p>
            <a:pPr>
              <a:lnSpc>
                <a:spcPct val="100000"/>
              </a:lnSpc>
              <a:spcBef>
                <a:spcPts val="200"/>
              </a:spcBef>
              <a:spcAft>
                <a:spcPts val="200"/>
              </a:spcAft>
            </a:pPr>
            <a:r>
              <a:rPr lang="nl-NL" dirty="0">
                <a:ea typeface="Calibri"/>
                <a:cs typeface="Calibri"/>
              </a:rPr>
              <a:t>Digitale vaardigheden</a:t>
            </a: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p:txBody>
          <a:bodyPr/>
          <a:lstStyle/>
          <a:p>
            <a:fld id="{9D114C68-B7DF-A04D-A4AC-7CD6F4B7D2E5}" type="slidenum">
              <a:rPr lang="nl-NL" sz="1600" smtClean="0">
                <a:solidFill>
                  <a:schemeClr val="bg1"/>
                </a:solidFill>
              </a:rPr>
              <a:t>13</a:t>
            </a:fld>
            <a:endParaRPr lang="nl-NL" sz="1600" dirty="0">
              <a:solidFill>
                <a:schemeClr val="bg1"/>
              </a:solidFill>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3CB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Tree>
    <p:extLst>
      <p:ext uri="{BB962C8B-B14F-4D97-AF65-F5344CB8AC3E}">
        <p14:creationId xmlns:p14="http://schemas.microsoft.com/office/powerpoint/2010/main" val="4141592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De verschillende branche certificaten binnen </a:t>
            </a:r>
            <a:r>
              <a:rPr lang="nl-NL" sz="4000" dirty="0" err="1">
                <a:effectLst>
                  <a:outerShdw blurRad="38100" dist="38100" dir="2700000" algn="tl">
                    <a:srgbClr val="000000">
                      <a:alpha val="43137"/>
                    </a:srgbClr>
                  </a:outerShdw>
                </a:effectLst>
                <a:ea typeface="+mn-lt"/>
                <a:cs typeface="+mn-lt"/>
              </a:rPr>
              <a:t>PrO</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B478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
              </a:spcBef>
            </a:pPr>
            <a:endParaRPr lang="nl-NL" sz="2800" dirty="0">
              <a:ea typeface="+mn-lt"/>
              <a:cs typeface="+mn-lt"/>
            </a:endParaRPr>
          </a:p>
          <a:p>
            <a:pPr>
              <a:spcBef>
                <a:spcPct val="20000"/>
              </a:spcBef>
            </a:pPr>
            <a:endParaRPr lang="nl-NL" dirty="0"/>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graphicFrame>
        <p:nvGraphicFramePr>
          <p:cNvPr id="4" name="Tabel 3">
            <a:extLst>
              <a:ext uri="{FF2B5EF4-FFF2-40B4-BE49-F238E27FC236}">
                <a16:creationId xmlns:a16="http://schemas.microsoft.com/office/drawing/2014/main" id="{A0008333-19B8-B410-C37E-2ED93F56B1D9}"/>
              </a:ext>
            </a:extLst>
          </p:cNvPr>
          <p:cNvGraphicFramePr>
            <a:graphicFrameLocks noGrp="1"/>
          </p:cNvGraphicFramePr>
          <p:nvPr>
            <p:extLst>
              <p:ext uri="{D42A27DB-BD31-4B8C-83A1-F6EECF244321}">
                <p14:modId xmlns:p14="http://schemas.microsoft.com/office/powerpoint/2010/main" val="2774188079"/>
              </p:ext>
            </p:extLst>
          </p:nvPr>
        </p:nvGraphicFramePr>
        <p:xfrm>
          <a:off x="2185915" y="1471418"/>
          <a:ext cx="7820169" cy="4014242"/>
        </p:xfrm>
        <a:graphic>
          <a:graphicData uri="http://schemas.openxmlformats.org/drawingml/2006/table">
            <a:tbl>
              <a:tblPr firstRow="1" bandCol="1">
                <a:tableStyleId>{5C22544A-7EE6-4342-B048-85BDC9FD1C3A}</a:tableStyleId>
              </a:tblPr>
              <a:tblGrid>
                <a:gridCol w="1562929">
                  <a:extLst>
                    <a:ext uri="{9D8B030D-6E8A-4147-A177-3AD203B41FA5}">
                      <a16:colId xmlns:a16="http://schemas.microsoft.com/office/drawing/2014/main" val="2577693945"/>
                    </a:ext>
                  </a:extLst>
                </a:gridCol>
                <a:gridCol w="1564310">
                  <a:extLst>
                    <a:ext uri="{9D8B030D-6E8A-4147-A177-3AD203B41FA5}">
                      <a16:colId xmlns:a16="http://schemas.microsoft.com/office/drawing/2014/main" val="3054340559"/>
                    </a:ext>
                  </a:extLst>
                </a:gridCol>
                <a:gridCol w="1564310">
                  <a:extLst>
                    <a:ext uri="{9D8B030D-6E8A-4147-A177-3AD203B41FA5}">
                      <a16:colId xmlns:a16="http://schemas.microsoft.com/office/drawing/2014/main" val="4216091578"/>
                    </a:ext>
                  </a:extLst>
                </a:gridCol>
                <a:gridCol w="1564310">
                  <a:extLst>
                    <a:ext uri="{9D8B030D-6E8A-4147-A177-3AD203B41FA5}">
                      <a16:colId xmlns:a16="http://schemas.microsoft.com/office/drawing/2014/main" val="1726395316"/>
                    </a:ext>
                  </a:extLst>
                </a:gridCol>
                <a:gridCol w="1564310">
                  <a:extLst>
                    <a:ext uri="{9D8B030D-6E8A-4147-A177-3AD203B41FA5}">
                      <a16:colId xmlns:a16="http://schemas.microsoft.com/office/drawing/2014/main" val="3592093423"/>
                    </a:ext>
                  </a:extLst>
                </a:gridCol>
              </a:tblGrid>
              <a:tr h="716122">
                <a:tc>
                  <a:txBody>
                    <a:bodyPr/>
                    <a:lstStyle/>
                    <a:p>
                      <a:pPr>
                        <a:lnSpc>
                          <a:spcPct val="107000"/>
                        </a:lnSpc>
                        <a:spcAft>
                          <a:spcPts val="800"/>
                        </a:spcAft>
                      </a:pPr>
                      <a:r>
                        <a:rPr lang="nl-NL" sz="1100" kern="100">
                          <a:effectLst/>
                        </a:rPr>
                        <a:t>Dienstverlening</a:t>
                      </a:r>
                    </a:p>
                    <a:p>
                      <a:pPr>
                        <a:lnSpc>
                          <a:spcPct val="107000"/>
                        </a:lnSpc>
                        <a:spcAft>
                          <a:spcPts val="800"/>
                        </a:spcAft>
                      </a:pPr>
                      <a:r>
                        <a:rPr lang="nl-NL" sz="1100" kern="100">
                          <a:effectLst/>
                        </a:rPr>
                        <a:t>                                          &amp; Zorg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Techniek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Horeca</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Verkoop &amp; Logistiek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Groen</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33852080"/>
                  </a:ext>
                </a:extLst>
              </a:tr>
              <a:tr h="716122">
                <a:tc>
                  <a:txBody>
                    <a:bodyPr/>
                    <a:lstStyle/>
                    <a:p>
                      <a:pPr>
                        <a:lnSpc>
                          <a:spcPct val="107000"/>
                        </a:lnSpc>
                        <a:spcAft>
                          <a:spcPts val="800"/>
                        </a:spcAft>
                      </a:pPr>
                      <a:r>
                        <a:rPr lang="nl-NL" sz="1100" kern="100">
                          <a:effectLst/>
                        </a:rPr>
                        <a:t>Werken in de schoonmaak</a:t>
                      </a:r>
                    </a:p>
                    <a:p>
                      <a:pPr>
                        <a:lnSpc>
                          <a:spcPct val="107000"/>
                        </a:lnSpc>
                        <a:spcAft>
                          <a:spcPts val="800"/>
                        </a:spcAft>
                      </a:pPr>
                      <a:r>
                        <a:rPr lang="nl-NL" sz="1100" kern="100">
                          <a:effectLst/>
                        </a:rPr>
                        <a:t>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Werken in de metaal</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Junior Barista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Winkelmedewerker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Werken in het groen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77548785"/>
                  </a:ext>
                </a:extLst>
              </a:tr>
              <a:tr h="716122">
                <a:tc>
                  <a:txBody>
                    <a:bodyPr/>
                    <a:lstStyle/>
                    <a:p>
                      <a:pPr>
                        <a:lnSpc>
                          <a:spcPct val="107000"/>
                        </a:lnSpc>
                        <a:spcAft>
                          <a:spcPts val="800"/>
                        </a:spcAft>
                      </a:pPr>
                      <a:r>
                        <a:rPr lang="nl-NL" sz="1100" kern="100">
                          <a:effectLst/>
                        </a:rPr>
                        <a:t>Werken in een (zorg)instelling</a:t>
                      </a:r>
                    </a:p>
                    <a:p>
                      <a:pPr>
                        <a:lnSpc>
                          <a:spcPct val="107000"/>
                        </a:lnSpc>
                        <a:spcAft>
                          <a:spcPts val="800"/>
                        </a:spcAft>
                      </a:pPr>
                      <a:r>
                        <a:rPr lang="nl-NL" sz="1100" kern="100">
                          <a:effectLst/>
                        </a:rPr>
                        <a:t>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Werken in het schildersbedrijf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Bedieningsasssistent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Verkoopmedewerker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Werken met bloemen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86155229"/>
                  </a:ext>
                </a:extLst>
              </a:tr>
              <a:tr h="831277">
                <a:tc>
                  <a:txBody>
                    <a:bodyPr/>
                    <a:lstStyle/>
                    <a:p>
                      <a:pPr>
                        <a:lnSpc>
                          <a:spcPct val="107000"/>
                        </a:lnSpc>
                        <a:spcAft>
                          <a:spcPts val="800"/>
                        </a:spcAft>
                      </a:pPr>
                      <a:r>
                        <a:rPr lang="nl-NL" sz="1100" kern="100">
                          <a:effectLst/>
                        </a:rPr>
                        <a:t>Werken in een kapsalon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Werken in de houtbranche</a:t>
                      </a:r>
                    </a:p>
                    <a:p>
                      <a:pPr>
                        <a:lnSpc>
                          <a:spcPct val="107000"/>
                        </a:lnSpc>
                        <a:spcAft>
                          <a:spcPts val="800"/>
                        </a:spcAft>
                      </a:pPr>
                      <a:r>
                        <a:rPr lang="nl-NL" sz="1100" kern="100">
                          <a:effectLst/>
                        </a:rPr>
                        <a:t>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Keukenassistent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dirty="0">
                          <a:effectLst/>
                        </a:rPr>
                        <a:t>Heftruck</a:t>
                      </a:r>
                    </a:p>
                    <a:p>
                      <a:pPr>
                        <a:lnSpc>
                          <a:spcPct val="107000"/>
                        </a:lnSpc>
                        <a:spcAft>
                          <a:spcPts val="800"/>
                        </a:spcAft>
                      </a:pPr>
                      <a:r>
                        <a:rPr lang="nl-NL" sz="1100" kern="100" dirty="0">
                          <a:effectLst/>
                        </a:rPr>
                        <a:t> </a:t>
                      </a:r>
                    </a:p>
                    <a:p>
                      <a:pPr>
                        <a:lnSpc>
                          <a:spcPct val="107000"/>
                        </a:lnSpc>
                        <a:spcAft>
                          <a:spcPts val="800"/>
                        </a:spcAft>
                      </a:pPr>
                      <a:r>
                        <a:rPr lang="nl-NL" sz="1100" kern="100" dirty="0">
                          <a:effectLst/>
                        </a:rPr>
                        <a:t> </a:t>
                      </a:r>
                      <a:endParaRPr lang="nl-NL"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Werken in de plantenteelt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44270572"/>
                  </a:ext>
                </a:extLst>
              </a:tr>
              <a:tr h="1034599">
                <a:tc>
                  <a:txBody>
                    <a:bodyPr/>
                    <a:lstStyle/>
                    <a:p>
                      <a:pPr>
                        <a:lnSpc>
                          <a:spcPct val="107000"/>
                        </a:lnSpc>
                        <a:spcAft>
                          <a:spcPts val="800"/>
                        </a:spcAft>
                      </a:pPr>
                      <a:r>
                        <a:rPr lang="nl-NL" sz="1100" kern="100">
                          <a:effectLst/>
                        </a:rPr>
                        <a:t>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Werken in de fietstechniek </a:t>
                      </a:r>
                    </a:p>
                    <a:p>
                      <a:pPr>
                        <a:lnSpc>
                          <a:spcPct val="107000"/>
                        </a:lnSpc>
                        <a:spcAft>
                          <a:spcPts val="800"/>
                        </a:spcAft>
                      </a:pPr>
                      <a:r>
                        <a:rPr lang="nl-NL" sz="1100" kern="100">
                          <a:effectLst/>
                        </a:rPr>
                        <a:t> </a:t>
                      </a:r>
                    </a:p>
                    <a:p>
                      <a:pPr>
                        <a:lnSpc>
                          <a:spcPct val="107000"/>
                        </a:lnSpc>
                        <a:spcAft>
                          <a:spcPts val="800"/>
                        </a:spcAft>
                      </a:pPr>
                      <a:r>
                        <a:rPr lang="nl-NL" sz="1100" kern="100">
                          <a:effectLst/>
                        </a:rPr>
                        <a:t>VCA-basis</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a:effectLst/>
                        </a:rPr>
                        <a:t>VCA-basis </a:t>
                      </a:r>
                      <a:endParaRPr lang="nl-NL"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dirty="0">
                          <a:effectLst/>
                        </a:rPr>
                        <a:t> </a:t>
                      </a:r>
                      <a:endParaRPr lang="nl-NL"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77962629"/>
                  </a:ext>
                </a:extLst>
              </a:tr>
            </a:tbl>
          </a:graphicData>
        </a:graphic>
      </p:graphicFrame>
    </p:spTree>
    <p:extLst>
      <p:ext uri="{BB962C8B-B14F-4D97-AF65-F5344CB8AC3E}">
        <p14:creationId xmlns:p14="http://schemas.microsoft.com/office/powerpoint/2010/main" val="232271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rPr>
              <a:t>VMBO (4 jaar)</a:t>
            </a: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FF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20000"/>
              </a:spcBef>
              <a:buNone/>
            </a:pPr>
            <a:r>
              <a:rPr lang="nl-NL" sz="2800" dirty="0">
                <a:ea typeface="+mn-lt"/>
                <a:cs typeface="+mn-lt"/>
              </a:rPr>
              <a:t>Het vmbo bestaat uit vier leerwegen, de verschillen zitten vooral in de mix van theorie - en praktijklessen. Alle leerwegen geven toegang tot het middelbaarberoepsonderwijs en twee leerwegen sluiten aan op de havo.</a:t>
            </a:r>
            <a:endParaRPr lang="en-US" sz="2800" dirty="0">
              <a:ea typeface="+mn-lt"/>
              <a:cs typeface="+mn-lt"/>
            </a:endParaRPr>
          </a:p>
          <a:p>
            <a:pPr marL="0" indent="0">
              <a:spcBef>
                <a:spcPct val="20000"/>
              </a:spcBef>
              <a:buNone/>
            </a:pPr>
            <a:endParaRPr lang="nl-NL" sz="2800" dirty="0">
              <a:ea typeface="+mn-lt"/>
              <a:cs typeface="+mn-lt"/>
            </a:endParaRPr>
          </a:p>
          <a:p>
            <a:pPr marL="457200" indent="-457200">
              <a:spcBef>
                <a:spcPct val="20000"/>
              </a:spcBef>
            </a:pPr>
            <a:r>
              <a:rPr lang="nl-NL" sz="2800" dirty="0">
                <a:ea typeface="+mn-lt"/>
                <a:cs typeface="+mn-lt"/>
              </a:rPr>
              <a:t>vmbo – basis: praktische vakken, maar ook theorievakken.</a:t>
            </a:r>
            <a:endParaRPr lang="en-US" sz="2800" dirty="0">
              <a:ea typeface="+mn-lt"/>
              <a:cs typeface="+mn-lt"/>
            </a:endParaRPr>
          </a:p>
          <a:p>
            <a:pPr marL="457200" indent="-457200">
              <a:spcBef>
                <a:spcPct val="20000"/>
              </a:spcBef>
            </a:pPr>
            <a:r>
              <a:rPr lang="nl-NL" sz="2800" dirty="0">
                <a:ea typeface="+mn-lt"/>
                <a:cs typeface="+mn-lt"/>
              </a:rPr>
              <a:t>vmbo – kader:  praktische vakken, maar ook theorievakken.</a:t>
            </a:r>
            <a:endParaRPr lang="en-US" sz="2800" dirty="0">
              <a:ea typeface="+mn-lt"/>
              <a:cs typeface="+mn-lt"/>
            </a:endParaRPr>
          </a:p>
          <a:p>
            <a:pPr marL="457200" indent="-457200">
              <a:spcBef>
                <a:spcPct val="20000"/>
              </a:spcBef>
            </a:pPr>
            <a:r>
              <a:rPr lang="nl-NL" dirty="0">
                <a:ea typeface="+mn-lt"/>
                <a:cs typeface="+mn-lt"/>
              </a:rPr>
              <a:t>vmbo</a:t>
            </a:r>
            <a:r>
              <a:rPr lang="nl-NL" sz="2800" dirty="0">
                <a:ea typeface="+mn-lt"/>
                <a:cs typeface="+mn-lt"/>
              </a:rPr>
              <a:t> – gemengde leerweg, vooral theorie, maar ook een praktijkvak.</a:t>
            </a:r>
            <a:endParaRPr lang="en-US" sz="2800" dirty="0">
              <a:ea typeface="+mn-lt"/>
              <a:cs typeface="+mn-lt"/>
            </a:endParaRPr>
          </a:p>
          <a:p>
            <a:pPr marL="457200" indent="-457200">
              <a:spcBef>
                <a:spcPct val="20000"/>
              </a:spcBef>
            </a:pPr>
            <a:r>
              <a:rPr lang="nl-NL" sz="2800" dirty="0">
                <a:ea typeface="+mn-lt"/>
                <a:cs typeface="+mn-lt"/>
              </a:rPr>
              <a:t>vmbo – theoretische leerweg, alleen theorievakken. Deze leerweg wordt ook mavo genoemd.</a:t>
            </a:r>
            <a:endParaRPr lang="nl-NL" dirty="0"/>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
        <p:nvSpPr>
          <p:cNvPr id="19" name="Rechthoek 18">
            <a:extLst>
              <a:ext uri="{FF2B5EF4-FFF2-40B4-BE49-F238E27FC236}">
                <a16:creationId xmlns:a16="http://schemas.microsoft.com/office/drawing/2014/main" id="{1C7EE9AD-D000-7F23-4068-8A5F77F4DA0E}"/>
              </a:ext>
            </a:extLst>
          </p:cNvPr>
          <p:cNvSpPr/>
          <p:nvPr/>
        </p:nvSpPr>
        <p:spPr>
          <a:xfrm>
            <a:off x="555171" y="4278086"/>
            <a:ext cx="10995094" cy="1273628"/>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Tree>
    <p:extLst>
      <p:ext uri="{BB962C8B-B14F-4D97-AF65-F5344CB8AC3E}">
        <p14:creationId xmlns:p14="http://schemas.microsoft.com/office/powerpoint/2010/main" val="2682355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Leerwegondersteuning</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96C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
              </a:spcBef>
            </a:pPr>
            <a:r>
              <a:rPr lang="nl-NL" sz="2800" dirty="0">
                <a:ea typeface="+mn-lt"/>
                <a:cs typeface="+mn-lt"/>
              </a:rPr>
              <a:t>Sommige kinderen krijgen bij hun vmbo-advies ook het advies LWOO: leerwegondersteunend onderwijs. Dat betekent dat de leerling recht heeft op extra begeleiding. Zo wordt de kans vergroot op het behalen van een vmbo-diploma.</a:t>
            </a:r>
            <a:endParaRPr lang="en-US" sz="2800" dirty="0">
              <a:ea typeface="+mn-lt"/>
              <a:cs typeface="+mn-lt"/>
            </a:endParaRPr>
          </a:p>
          <a:p>
            <a:pPr marL="0" indent="0">
              <a:spcBef>
                <a:spcPct val="20000"/>
              </a:spcBef>
              <a:buNone/>
            </a:pPr>
            <a:endParaRPr lang="nl-NL" sz="2800" dirty="0">
              <a:ea typeface="+mn-lt"/>
              <a:cs typeface="+mn-lt"/>
            </a:endParaRPr>
          </a:p>
          <a:p>
            <a:pPr>
              <a:spcBef>
                <a:spcPct val="20000"/>
              </a:spcBef>
            </a:pPr>
            <a:r>
              <a:rPr lang="nl-NL" sz="2800" dirty="0">
                <a:ea typeface="+mn-lt"/>
                <a:cs typeface="+mn-lt"/>
              </a:rPr>
              <a:t>Let op: niet alle scholen van het voortgezet onderwijs bieden ook LWOO aan.</a:t>
            </a:r>
            <a:endParaRPr lang="nl-NL" dirty="0"/>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3568416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Profielen vmbo</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E500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
              </a:spcBef>
            </a:pPr>
            <a:r>
              <a:rPr lang="nl-NL" sz="2800" dirty="0">
                <a:ea typeface="+mn-lt"/>
                <a:cs typeface="+mn-lt"/>
              </a:rPr>
              <a:t>Profielen vmbo-b, </a:t>
            </a:r>
            <a:r>
              <a:rPr lang="nl-NL" dirty="0">
                <a:ea typeface="+mn-lt"/>
                <a:cs typeface="+mn-lt"/>
              </a:rPr>
              <a:t>vmbo-k</a:t>
            </a:r>
            <a:r>
              <a:rPr lang="nl-NL" sz="2800" dirty="0">
                <a:ea typeface="+mn-lt"/>
                <a:cs typeface="+mn-lt"/>
              </a:rPr>
              <a:t> </a:t>
            </a:r>
          </a:p>
          <a:p>
            <a:pPr>
              <a:spcBef>
                <a:spcPct val="20000"/>
              </a:spcBef>
            </a:pPr>
            <a:endParaRPr lang="en-US" sz="2800" dirty="0">
              <a:ea typeface="+mn-lt"/>
              <a:cs typeface="+mn-lt"/>
            </a:endParaRPr>
          </a:p>
          <a:p>
            <a:pPr>
              <a:spcBef>
                <a:spcPct val="20000"/>
              </a:spcBef>
            </a:pPr>
            <a:r>
              <a:rPr lang="nl-NL" sz="2800" dirty="0">
                <a:ea typeface="+mn-lt"/>
                <a:cs typeface="+mn-lt"/>
              </a:rPr>
              <a:t>Aan het eind van het tweede leerjaar vmbo kiest uw zoon of dochter een profiel. Dat profiel heeft te maken met het soort beroep waarin de leerling na de middelbare school verder wil gaan. Er is een keuze uit 10 profielen. Niet elke school biedt 10 profielen aan. Het is dus van belang te weten welke profielen de school van uw keuze aanbiedt.</a:t>
            </a:r>
            <a:endParaRPr lang="nl-NL" dirty="0">
              <a:ea typeface="+mn-lt"/>
              <a:cs typeface="+mn-lt"/>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1711113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rPr>
              <a:t>MHV</a:t>
            </a: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FF7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
        <p:nvSpPr>
          <p:cNvPr id="4" name="Tekstvak 3">
            <a:extLst>
              <a:ext uri="{FF2B5EF4-FFF2-40B4-BE49-F238E27FC236}">
                <a16:creationId xmlns:a16="http://schemas.microsoft.com/office/drawing/2014/main" id="{A57D5D7A-46BA-908F-AEAD-6564545F9785}"/>
              </a:ext>
            </a:extLst>
          </p:cNvPr>
          <p:cNvSpPr txBox="1"/>
          <p:nvPr/>
        </p:nvSpPr>
        <p:spPr>
          <a:xfrm>
            <a:off x="641735" y="1622587"/>
            <a:ext cx="3001818" cy="50783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457200" rtl="0" fontAlgn="auto" latinLnBrk="0" hangingPunct="0">
              <a:lnSpc>
                <a:spcPct val="100000"/>
              </a:lnSpc>
              <a:spcBef>
                <a:spcPts val="0"/>
              </a:spcBef>
              <a:spcAft>
                <a:spcPts val="0"/>
              </a:spcAft>
              <a:buClrTx/>
              <a:buSzTx/>
              <a:buFontTx/>
              <a:buNone/>
              <a:tabLst/>
            </a:pPr>
            <a:r>
              <a:rPr kumimoji="0" lang="nl-NL" sz="1800" b="1" i="0" u="sng" strike="noStrike" cap="none" spc="0" normalizeH="0" baseline="0" dirty="0">
                <a:ln>
                  <a:noFill/>
                </a:ln>
                <a:solidFill>
                  <a:srgbClr val="000000"/>
                </a:solidFill>
                <a:effectLst/>
                <a:uFillTx/>
                <a:latin typeface="+mn-lt"/>
                <a:ea typeface="+mn-ea"/>
                <a:cs typeface="+mn-cs"/>
                <a:sym typeface="Calibri"/>
              </a:rPr>
              <a:t>MAVO</a:t>
            </a:r>
          </a:p>
          <a:p>
            <a:pPr marL="0" marR="0" indent="0" algn="ctr" defTabSz="457200" rtl="0" fontAlgn="auto" latinLnBrk="0" hangingPunct="0">
              <a:lnSpc>
                <a:spcPct val="100000"/>
              </a:lnSpc>
              <a:spcBef>
                <a:spcPts val="0"/>
              </a:spcBef>
              <a:spcAft>
                <a:spcPts val="0"/>
              </a:spcAft>
              <a:buClrTx/>
              <a:buSzTx/>
              <a:buFontTx/>
              <a:buNone/>
              <a:tabLst/>
            </a:pPr>
            <a:endParaRPr kumimoji="0" lang="nl-NL" sz="1800" b="1" i="0" u="sng" strike="noStrike" cap="none" spc="0" normalizeH="0" baseline="0" dirty="0">
              <a:ln>
                <a:noFill/>
              </a:ln>
              <a:solidFill>
                <a:srgbClr val="000000"/>
              </a:solidFill>
              <a:effectLst/>
              <a:uFillTx/>
              <a:latin typeface="+mn-lt"/>
              <a:ea typeface="+mn-ea"/>
              <a:cs typeface="+mn-cs"/>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r>
              <a:rPr lang="nl-NL" dirty="0">
                <a:solidFill>
                  <a:srgbClr val="000000"/>
                </a:solidFill>
                <a:sym typeface="Calibri"/>
              </a:rPr>
              <a:t>4 jaar</a:t>
            </a: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nl-NL" dirty="0">
              <a:solidFill>
                <a:srgbClr val="000000"/>
              </a:solidFill>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r>
              <a:rPr lang="nl-NL" dirty="0">
                <a:solidFill>
                  <a:srgbClr val="000000"/>
                </a:solidFill>
                <a:sym typeface="Calibri"/>
              </a:rPr>
              <a:t>Algemeen vormend onderwijs</a:t>
            </a: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nl-NL" dirty="0">
              <a:solidFill>
                <a:srgbClr val="000000"/>
              </a:solidFill>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r>
              <a:rPr lang="nl-NL" dirty="0">
                <a:solidFill>
                  <a:srgbClr val="000000"/>
                </a:solidFill>
                <a:sym typeface="Calibri"/>
              </a:rPr>
              <a:t>Doorstroom naar MBO 3 </a:t>
            </a:r>
            <a:br>
              <a:rPr lang="nl-NL" dirty="0">
                <a:solidFill>
                  <a:srgbClr val="000000"/>
                </a:solidFill>
                <a:sym typeface="Calibri"/>
              </a:rPr>
            </a:br>
            <a:r>
              <a:rPr lang="nl-NL" dirty="0">
                <a:solidFill>
                  <a:srgbClr val="000000"/>
                </a:solidFill>
                <a:sym typeface="Calibri"/>
              </a:rPr>
              <a:t>of 4</a:t>
            </a: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nl-NL" dirty="0">
              <a:solidFill>
                <a:srgbClr val="000000"/>
              </a:solidFill>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r>
              <a:rPr lang="nl-NL" dirty="0">
                <a:solidFill>
                  <a:srgbClr val="000000"/>
                </a:solidFill>
                <a:sym typeface="Calibri"/>
              </a:rPr>
              <a:t>Doorstroom mogelijk </a:t>
            </a:r>
            <a:br>
              <a:rPr lang="nl-NL" dirty="0">
                <a:solidFill>
                  <a:srgbClr val="000000"/>
                </a:solidFill>
                <a:sym typeface="Calibri"/>
              </a:rPr>
            </a:br>
            <a:r>
              <a:rPr lang="nl-NL" dirty="0">
                <a:solidFill>
                  <a:srgbClr val="000000"/>
                </a:solidFill>
                <a:sym typeface="Calibri"/>
              </a:rPr>
              <a:t>naar HAVO</a:t>
            </a: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nl-NL" dirty="0">
              <a:solidFill>
                <a:srgbClr val="000000"/>
              </a:solidFill>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r>
              <a:rPr lang="nl-NL" dirty="0">
                <a:solidFill>
                  <a:srgbClr val="000000"/>
                </a:solidFill>
                <a:sym typeface="Calibri"/>
              </a:rPr>
              <a:t>Verplicht praktijkcomponent 24/25</a:t>
            </a: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nl-NL" dirty="0">
              <a:solidFill>
                <a:srgbClr val="000000"/>
              </a:solidFill>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kumimoji="0" lang="nl-NL" sz="1800" b="0" i="0" u="none" strike="noStrike" cap="none" spc="0" normalizeH="0" baseline="0" dirty="0">
              <a:ln>
                <a:noFill/>
              </a:ln>
              <a:solidFill>
                <a:srgbClr val="000000"/>
              </a:solidFill>
              <a:effectLst/>
              <a:uFillTx/>
              <a:latin typeface="+mn-lt"/>
              <a:ea typeface="+mn-ea"/>
              <a:cs typeface="+mn-cs"/>
              <a:sym typeface="Calibri"/>
            </a:endParaRPr>
          </a:p>
          <a:p>
            <a:pPr marL="0" marR="0" indent="0" algn="l" defTabSz="4572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mn-lt"/>
              <a:ea typeface="+mn-ea"/>
              <a:cs typeface="+mn-cs"/>
              <a:sym typeface="Calibri"/>
            </a:endParaRPr>
          </a:p>
        </p:txBody>
      </p:sp>
      <p:sp>
        <p:nvSpPr>
          <p:cNvPr id="10" name="Tekstvak 9">
            <a:extLst>
              <a:ext uri="{FF2B5EF4-FFF2-40B4-BE49-F238E27FC236}">
                <a16:creationId xmlns:a16="http://schemas.microsoft.com/office/drawing/2014/main" id="{5DB33AE2-64FE-64BD-F938-2A425FA0F490}"/>
              </a:ext>
            </a:extLst>
          </p:cNvPr>
          <p:cNvSpPr txBox="1"/>
          <p:nvPr/>
        </p:nvSpPr>
        <p:spPr>
          <a:xfrm>
            <a:off x="4679996" y="1622587"/>
            <a:ext cx="3205018" cy="31393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457200" rtl="0" fontAlgn="auto" latinLnBrk="0" hangingPunct="0">
              <a:lnSpc>
                <a:spcPct val="100000"/>
              </a:lnSpc>
              <a:spcBef>
                <a:spcPts val="0"/>
              </a:spcBef>
              <a:spcAft>
                <a:spcPts val="0"/>
              </a:spcAft>
              <a:buClrTx/>
              <a:buSzTx/>
              <a:buFontTx/>
              <a:buNone/>
              <a:tabLst/>
            </a:pPr>
            <a:r>
              <a:rPr kumimoji="0" lang="nl-NL" sz="1800" b="1" i="0" u="sng" strike="noStrike" cap="none" spc="0" normalizeH="0" baseline="0" dirty="0">
                <a:ln>
                  <a:noFill/>
                </a:ln>
                <a:solidFill>
                  <a:srgbClr val="000000"/>
                </a:solidFill>
                <a:effectLst/>
                <a:uFillTx/>
                <a:latin typeface="+mn-lt"/>
                <a:ea typeface="+mn-ea"/>
                <a:cs typeface="+mn-cs"/>
                <a:sym typeface="Calibri"/>
              </a:rPr>
              <a:t>HAVO</a:t>
            </a:r>
          </a:p>
          <a:p>
            <a:pPr marL="0" marR="0" indent="0" algn="ctr" defTabSz="457200" rtl="0" fontAlgn="auto" latinLnBrk="0" hangingPunct="0">
              <a:lnSpc>
                <a:spcPct val="100000"/>
              </a:lnSpc>
              <a:spcBef>
                <a:spcPts val="0"/>
              </a:spcBef>
              <a:spcAft>
                <a:spcPts val="0"/>
              </a:spcAft>
              <a:buClrTx/>
              <a:buSzTx/>
              <a:buFontTx/>
              <a:buNone/>
              <a:tabLst/>
            </a:pPr>
            <a:endParaRPr kumimoji="0" lang="nl-NL" sz="1800" b="1" i="0" u="sng" strike="noStrike" cap="none" spc="0" normalizeH="0" baseline="0" dirty="0">
              <a:ln>
                <a:noFill/>
              </a:ln>
              <a:solidFill>
                <a:srgbClr val="000000"/>
              </a:solidFill>
              <a:effectLst/>
              <a:uFillTx/>
              <a:latin typeface="+mn-lt"/>
              <a:ea typeface="+mn-ea"/>
              <a:cs typeface="+mn-cs"/>
              <a:sym typeface="Calibri"/>
            </a:endParaRPr>
          </a:p>
          <a:p>
            <a:pPr marL="285750" marR="0" indent="-285750" algn="l" defTabSz="457200" rtl="0" fontAlgn="auto" latinLnBrk="0" hangingPunct="0">
              <a:lnSpc>
                <a:spcPct val="100000"/>
              </a:lnSpc>
              <a:spcBef>
                <a:spcPts val="0"/>
              </a:spcBef>
              <a:spcAft>
                <a:spcPts val="0"/>
              </a:spcAft>
              <a:buClrTx/>
              <a:buSzTx/>
              <a:buFont typeface="Arial" panose="020B0604020202020204" pitchFamily="34" charset="0"/>
              <a:buChar char="•"/>
              <a:tabLst/>
            </a:pPr>
            <a:r>
              <a:rPr kumimoji="0" lang="nl-NL" sz="1800" b="0" i="0" u="none" strike="noStrike" cap="none" spc="0" normalizeH="0" baseline="0" dirty="0">
                <a:ln>
                  <a:noFill/>
                </a:ln>
                <a:solidFill>
                  <a:srgbClr val="000000"/>
                </a:solidFill>
                <a:effectLst/>
                <a:uFillTx/>
                <a:latin typeface="+mn-lt"/>
                <a:ea typeface="+mn-ea"/>
                <a:cs typeface="+mn-cs"/>
                <a:sym typeface="Calibri"/>
              </a:rPr>
              <a:t>5 jaar</a:t>
            </a:r>
          </a:p>
          <a:p>
            <a:pPr marL="285750" indent="-285750" defTabSz="457200" hangingPunct="0">
              <a:buFont typeface="Arial" panose="020B0604020202020204" pitchFamily="34" charset="0"/>
              <a:buChar char="•"/>
            </a:pPr>
            <a:endParaRPr lang="nl-NL" dirty="0">
              <a:solidFill>
                <a:srgbClr val="000000"/>
              </a:solidFill>
              <a:sym typeface="Calibri"/>
            </a:endParaRPr>
          </a:p>
          <a:p>
            <a:pPr marL="285750" indent="-285750" defTabSz="457200" hangingPunct="0">
              <a:buFont typeface="Arial" panose="020B0604020202020204" pitchFamily="34" charset="0"/>
              <a:buChar char="•"/>
            </a:pPr>
            <a:r>
              <a:rPr lang="nl-NL" dirty="0">
                <a:solidFill>
                  <a:srgbClr val="000000"/>
                </a:solidFill>
                <a:sym typeface="Calibri"/>
              </a:rPr>
              <a:t>Algemeen vormend onderwijs</a:t>
            </a:r>
          </a:p>
          <a:p>
            <a:pPr marL="285750" indent="-285750" defTabSz="457200" hangingPunct="0">
              <a:buFont typeface="Arial" panose="020B0604020202020204" pitchFamily="34" charset="0"/>
              <a:buChar char="•"/>
            </a:pPr>
            <a:endParaRPr lang="nl-NL" dirty="0">
              <a:solidFill>
                <a:srgbClr val="000000"/>
              </a:solidFill>
              <a:sym typeface="Calibri"/>
            </a:endParaRPr>
          </a:p>
          <a:p>
            <a:pPr marL="285750" indent="-285750" defTabSz="457200" hangingPunct="0">
              <a:buFont typeface="Arial" panose="020B0604020202020204" pitchFamily="34" charset="0"/>
              <a:buChar char="•"/>
            </a:pPr>
            <a:r>
              <a:rPr lang="nl-NL" dirty="0">
                <a:solidFill>
                  <a:srgbClr val="000000"/>
                </a:solidFill>
                <a:sym typeface="Calibri"/>
              </a:rPr>
              <a:t>Doorstroom naar HBO</a:t>
            </a:r>
          </a:p>
          <a:p>
            <a:pPr marL="285750" indent="-285750" defTabSz="457200" hangingPunct="0">
              <a:buFont typeface="Arial" panose="020B0604020202020204" pitchFamily="34" charset="0"/>
              <a:buChar char="•"/>
            </a:pPr>
            <a:endParaRPr lang="nl-NL" dirty="0">
              <a:solidFill>
                <a:srgbClr val="000000"/>
              </a:solidFill>
              <a:sym typeface="Calibri"/>
            </a:endParaRPr>
          </a:p>
          <a:p>
            <a:pPr marL="285750" indent="-285750" defTabSz="457200" hangingPunct="0">
              <a:buFont typeface="Arial" panose="020B0604020202020204" pitchFamily="34" charset="0"/>
              <a:buChar char="•"/>
            </a:pPr>
            <a:r>
              <a:rPr lang="nl-NL" dirty="0">
                <a:solidFill>
                  <a:srgbClr val="000000"/>
                </a:solidFill>
                <a:sym typeface="Calibri"/>
              </a:rPr>
              <a:t>Doorstroom mogelijk naar VWO</a:t>
            </a:r>
          </a:p>
          <a:p>
            <a:pPr marL="285750" marR="0" indent="-285750" algn="l" defTabSz="457200" rtl="0" fontAlgn="auto" latinLnBrk="0" hangingPunct="0">
              <a:lnSpc>
                <a:spcPct val="100000"/>
              </a:lnSpc>
              <a:spcBef>
                <a:spcPts val="0"/>
              </a:spcBef>
              <a:spcAft>
                <a:spcPts val="0"/>
              </a:spcAft>
              <a:buClrTx/>
              <a:buSzTx/>
              <a:buFont typeface="Arial" panose="020B0604020202020204" pitchFamily="34" charset="0"/>
              <a:buChar char="•"/>
              <a:tabLst/>
            </a:pPr>
            <a:endParaRPr kumimoji="0" lang="nl-NL" sz="1800" b="0" i="0" u="none" strike="noStrike" cap="none" spc="0" normalizeH="0" baseline="0" dirty="0">
              <a:ln>
                <a:noFill/>
              </a:ln>
              <a:solidFill>
                <a:srgbClr val="000000"/>
              </a:solidFill>
              <a:effectLst/>
              <a:uFillTx/>
              <a:latin typeface="+mn-lt"/>
              <a:ea typeface="+mn-ea"/>
              <a:cs typeface="+mn-cs"/>
              <a:sym typeface="Calibri"/>
            </a:endParaRPr>
          </a:p>
        </p:txBody>
      </p:sp>
      <p:sp>
        <p:nvSpPr>
          <p:cNvPr id="11" name="Tekstvak 10">
            <a:extLst>
              <a:ext uri="{FF2B5EF4-FFF2-40B4-BE49-F238E27FC236}">
                <a16:creationId xmlns:a16="http://schemas.microsoft.com/office/drawing/2014/main" id="{59D3ED66-4B2B-F372-2C3A-D0BE1FB3BF22}"/>
              </a:ext>
            </a:extLst>
          </p:cNvPr>
          <p:cNvSpPr txBox="1"/>
          <p:nvPr/>
        </p:nvSpPr>
        <p:spPr>
          <a:xfrm>
            <a:off x="8377382" y="1557271"/>
            <a:ext cx="3205018" cy="4524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457200" rtl="0" fontAlgn="auto" latinLnBrk="0" hangingPunct="0">
              <a:lnSpc>
                <a:spcPct val="100000"/>
              </a:lnSpc>
              <a:spcBef>
                <a:spcPts val="0"/>
              </a:spcBef>
              <a:spcAft>
                <a:spcPts val="0"/>
              </a:spcAft>
              <a:buClrTx/>
              <a:buSzTx/>
              <a:buFontTx/>
              <a:buNone/>
              <a:tabLst/>
            </a:pPr>
            <a:r>
              <a:rPr kumimoji="0" lang="nl-NL" sz="1800" b="1" i="0" u="sng" strike="noStrike" cap="none" spc="0" normalizeH="0" baseline="0" dirty="0">
                <a:ln>
                  <a:noFill/>
                </a:ln>
                <a:solidFill>
                  <a:srgbClr val="000000"/>
                </a:solidFill>
                <a:effectLst/>
                <a:uFillTx/>
                <a:latin typeface="+mn-lt"/>
                <a:ea typeface="+mn-ea"/>
                <a:cs typeface="+mn-cs"/>
                <a:sym typeface="Calibri"/>
              </a:rPr>
              <a:t>VWO</a:t>
            </a:r>
          </a:p>
          <a:p>
            <a:pPr marL="0" marR="0" indent="0" algn="ctr" defTabSz="457200" rtl="0" fontAlgn="auto" latinLnBrk="0" hangingPunct="0">
              <a:lnSpc>
                <a:spcPct val="100000"/>
              </a:lnSpc>
              <a:spcBef>
                <a:spcPts val="0"/>
              </a:spcBef>
              <a:spcAft>
                <a:spcPts val="0"/>
              </a:spcAft>
              <a:buClrTx/>
              <a:buSzTx/>
              <a:buFontTx/>
              <a:buNone/>
              <a:tabLst/>
            </a:pPr>
            <a:endParaRPr kumimoji="0" lang="nl-NL" sz="1800" b="1" i="0" u="sng" strike="noStrike" cap="none" spc="0" normalizeH="0" baseline="0" dirty="0">
              <a:ln>
                <a:noFill/>
              </a:ln>
              <a:solidFill>
                <a:srgbClr val="000000"/>
              </a:solidFill>
              <a:effectLst/>
              <a:uFillTx/>
              <a:latin typeface="+mn-lt"/>
              <a:ea typeface="+mn-ea"/>
              <a:cs typeface="+mn-cs"/>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r>
              <a:rPr lang="nl-NL" dirty="0">
                <a:solidFill>
                  <a:srgbClr val="000000"/>
                </a:solidFill>
                <a:sym typeface="Calibri"/>
              </a:rPr>
              <a:t>6 jaar</a:t>
            </a: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nl-NL" dirty="0">
              <a:solidFill>
                <a:srgbClr val="000000"/>
              </a:solidFill>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r>
              <a:rPr lang="nl-NL" dirty="0">
                <a:solidFill>
                  <a:srgbClr val="000000"/>
                </a:solidFill>
                <a:sym typeface="Calibri"/>
              </a:rPr>
              <a:t>Voorbereidend wetenschappelijk onderwijs</a:t>
            </a: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nl-NL" dirty="0">
              <a:solidFill>
                <a:srgbClr val="000000"/>
              </a:solidFill>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r>
              <a:rPr lang="nl-NL" dirty="0">
                <a:solidFill>
                  <a:srgbClr val="000000"/>
                </a:solidFill>
                <a:sym typeface="Calibri"/>
              </a:rPr>
              <a:t>Doorstroom naar universiteit</a:t>
            </a: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nl-NL" dirty="0">
              <a:solidFill>
                <a:srgbClr val="000000"/>
              </a:solidFill>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r>
              <a:rPr lang="nl-NL" dirty="0">
                <a:solidFill>
                  <a:srgbClr val="000000"/>
                </a:solidFill>
                <a:sym typeface="Calibri"/>
              </a:rPr>
              <a:t>Atheneum of gymnasium </a:t>
            </a: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nl-NL" dirty="0">
              <a:solidFill>
                <a:srgbClr val="000000"/>
              </a:solidFill>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r>
              <a:rPr lang="nl-NL" dirty="0">
                <a:solidFill>
                  <a:srgbClr val="000000"/>
                </a:solidFill>
                <a:sym typeface="Calibri"/>
              </a:rPr>
              <a:t>Gymnasium niet op elke school</a:t>
            </a: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nl-NL" dirty="0">
              <a:solidFill>
                <a:srgbClr val="000000"/>
              </a:solidFill>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nl-NL" dirty="0">
              <a:solidFill>
                <a:srgbClr val="000000"/>
              </a:solidFill>
              <a:sym typeface="Calibri"/>
            </a:endParaRPr>
          </a:p>
          <a:p>
            <a:pPr marL="285750" marR="0" indent="-285750" defTabSz="457200" rtl="0" fontAlgn="auto" latinLnBrk="0" hangingPunct="0">
              <a:lnSpc>
                <a:spcPct val="100000"/>
              </a:lnSpc>
              <a:spcBef>
                <a:spcPts val="0"/>
              </a:spcBef>
              <a:spcAft>
                <a:spcPts val="0"/>
              </a:spcAft>
              <a:buClrTx/>
              <a:buSzTx/>
              <a:buFont typeface="Arial" panose="020B0604020202020204" pitchFamily="34" charset="0"/>
              <a:buChar char="•"/>
              <a:tabLst/>
            </a:pPr>
            <a:endParaRPr kumimoji="0" lang="nl-NL"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47900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298518" y="148025"/>
            <a:ext cx="11251747"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Het Nederlandse onderwijsstelsel, zo zit het in elkaar</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3CB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pic>
        <p:nvPicPr>
          <p:cNvPr id="4" name="Tijdelijke aanduiding voor inhoud 8">
            <a:extLst>
              <a:ext uri="{FF2B5EF4-FFF2-40B4-BE49-F238E27FC236}">
                <a16:creationId xmlns:a16="http://schemas.microsoft.com/office/drawing/2014/main" id="{C1E419CD-F38F-17CC-4766-8679A456BE3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3657"/>
          <a:stretch/>
        </p:blipFill>
        <p:spPr>
          <a:xfrm>
            <a:off x="2499888" y="1106302"/>
            <a:ext cx="6849006" cy="5055011"/>
          </a:xfrm>
          <a:prstGeom prst="rect">
            <a:avLst/>
          </a:prstGeom>
          <a:ln w="12700">
            <a:miter lim="400000"/>
          </a:ln>
          <a:extLst>
            <a:ext uri="{C572A759-6A51-4108-AA02-DFA0A04FC94B}">
              <ma14:wrappingTextBoxFlag xmlns="" xmlns:ma14="http://schemas.microsoft.com/office/mac/drawingml/2011/main" val="1"/>
            </a:ext>
          </a:extLst>
        </p:spPr>
      </p:pic>
      <mc:AlternateContent xmlns:mc="http://schemas.openxmlformats.org/markup-compatibility/2006" xmlns:p14="http://schemas.microsoft.com/office/powerpoint/2010/main">
        <mc:Choice Requires="p14">
          <p:contentPart p14:bwMode="auto" r:id="rId5">
            <p14:nvContentPartPr>
              <p14:cNvPr id="7" name="Inkt 6">
                <a:extLst>
                  <a:ext uri="{FF2B5EF4-FFF2-40B4-BE49-F238E27FC236}">
                    <a16:creationId xmlns:a16="http://schemas.microsoft.com/office/drawing/2014/main" id="{EACE2F9E-A252-4EB6-4DFB-6A5B97A8BE36}"/>
                  </a:ext>
                </a:extLst>
              </p14:cNvPr>
              <p14:cNvContentPartPr/>
              <p14:nvPr/>
            </p14:nvContentPartPr>
            <p14:xfrm>
              <a:off x="8191140" y="3643245"/>
              <a:ext cx="133200" cy="102600"/>
            </p14:xfrm>
          </p:contentPart>
        </mc:Choice>
        <mc:Fallback xmlns="">
          <p:pic>
            <p:nvPicPr>
              <p:cNvPr id="7" name="Inkt 6">
                <a:extLst>
                  <a:ext uri="{FF2B5EF4-FFF2-40B4-BE49-F238E27FC236}">
                    <a16:creationId xmlns:a16="http://schemas.microsoft.com/office/drawing/2014/main" id="{EACE2F9E-A252-4EB6-4DFB-6A5B97A8BE36}"/>
                  </a:ext>
                </a:extLst>
              </p:cNvPr>
              <p:cNvPicPr/>
              <p:nvPr/>
            </p:nvPicPr>
            <p:blipFill>
              <a:blip r:embed="rId6"/>
              <a:stretch>
                <a:fillRect/>
              </a:stretch>
            </p:blipFill>
            <p:spPr>
              <a:xfrm>
                <a:off x="8173140" y="3625605"/>
                <a:ext cx="16884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t 9">
                <a:extLst>
                  <a:ext uri="{FF2B5EF4-FFF2-40B4-BE49-F238E27FC236}">
                    <a16:creationId xmlns:a16="http://schemas.microsoft.com/office/drawing/2014/main" id="{5485F8D5-9C16-5998-E198-24C38A905B93}"/>
                  </a:ext>
                </a:extLst>
              </p14:cNvPr>
              <p14:cNvContentPartPr/>
              <p14:nvPr/>
            </p14:nvContentPartPr>
            <p14:xfrm>
              <a:off x="8121660" y="3613725"/>
              <a:ext cx="691200" cy="233280"/>
            </p14:xfrm>
          </p:contentPart>
        </mc:Choice>
        <mc:Fallback xmlns="">
          <p:pic>
            <p:nvPicPr>
              <p:cNvPr id="10" name="Inkt 9">
                <a:extLst>
                  <a:ext uri="{FF2B5EF4-FFF2-40B4-BE49-F238E27FC236}">
                    <a16:creationId xmlns:a16="http://schemas.microsoft.com/office/drawing/2014/main" id="{5485F8D5-9C16-5998-E198-24C38A905B93}"/>
                  </a:ext>
                </a:extLst>
              </p:cNvPr>
              <p:cNvPicPr/>
              <p:nvPr/>
            </p:nvPicPr>
            <p:blipFill>
              <a:blip r:embed="rId8"/>
              <a:stretch>
                <a:fillRect/>
              </a:stretch>
            </p:blipFill>
            <p:spPr>
              <a:xfrm>
                <a:off x="8058660" y="3550725"/>
                <a:ext cx="816840" cy="358920"/>
              </a:xfrm>
              <a:prstGeom prst="rect">
                <a:avLst/>
              </a:prstGeom>
            </p:spPr>
          </p:pic>
        </mc:Fallback>
      </mc:AlternateContent>
    </p:spTree>
    <p:extLst>
      <p:ext uri="{BB962C8B-B14F-4D97-AF65-F5344CB8AC3E}">
        <p14:creationId xmlns:p14="http://schemas.microsoft.com/office/powerpoint/2010/main" val="848711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Hoe meld ik mijn kind aan?</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B478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
              </a:spcBef>
            </a:pPr>
            <a:r>
              <a:rPr lang="nl-NL" sz="2800" dirty="0">
                <a:ea typeface="+mn-lt"/>
                <a:cs typeface="+mn-lt"/>
              </a:rPr>
              <a:t>Is je advies definitief, dan kunt je aanmelden op de school die je hebt gekozen.</a:t>
            </a:r>
            <a:endParaRPr lang="en-US" sz="2800" dirty="0">
              <a:ea typeface="+mn-lt"/>
              <a:cs typeface="+mn-lt"/>
            </a:endParaRPr>
          </a:p>
          <a:p>
            <a:pPr>
              <a:spcBef>
                <a:spcPct val="20000"/>
              </a:spcBef>
            </a:pPr>
            <a:endParaRPr lang="nl-NL" sz="2800" dirty="0">
              <a:ea typeface="+mn-lt"/>
              <a:cs typeface="+mn-lt"/>
            </a:endParaRPr>
          </a:p>
          <a:p>
            <a:pPr>
              <a:spcBef>
                <a:spcPct val="20000"/>
              </a:spcBef>
            </a:pPr>
            <a:r>
              <a:rPr lang="nl-NL" sz="2800" dirty="0">
                <a:ea typeface="+mn-lt"/>
                <a:cs typeface="+mn-lt"/>
              </a:rPr>
              <a:t>Alle VO scholen in de regio volgen de </a:t>
            </a:r>
            <a:r>
              <a:rPr lang="nl-NL" sz="2800" dirty="0" err="1">
                <a:ea typeface="+mn-lt"/>
                <a:cs typeface="+mn-lt"/>
              </a:rPr>
              <a:t>OverstapRoute</a:t>
            </a:r>
            <a:r>
              <a:rPr lang="nl-NL" sz="2800" dirty="0">
                <a:ea typeface="+mn-lt"/>
                <a:cs typeface="+mn-lt"/>
              </a:rPr>
              <a:t> van Koers VO, zie hiervoor de website: </a:t>
            </a:r>
            <a:r>
              <a:rPr lang="nl-NL" sz="2800" dirty="0">
                <a:ea typeface="+mn-lt"/>
                <a:cs typeface="+mn-lt"/>
                <a:hlinkClick r:id="rId4"/>
              </a:rPr>
              <a:t>www.koersvo.nl</a:t>
            </a:r>
            <a:endParaRPr lang="nl-NL" sz="2800" dirty="0">
              <a:ea typeface="+mn-lt"/>
              <a:cs typeface="+mn-lt"/>
            </a:endParaRPr>
          </a:p>
          <a:p>
            <a:pPr>
              <a:spcBef>
                <a:spcPct val="20000"/>
              </a:spcBef>
            </a:pPr>
            <a:endParaRPr lang="nl-NL" dirty="0">
              <a:ea typeface="+mn-lt"/>
              <a:cs typeface="+mn-lt"/>
            </a:endParaRPr>
          </a:p>
          <a:p>
            <a:pPr marL="0" indent="0">
              <a:spcBef>
                <a:spcPct val="20000"/>
              </a:spcBef>
              <a:buNone/>
            </a:pPr>
            <a:endParaRPr lang="nl-NL" dirty="0"/>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2964577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ea typeface="+mn-lt"/>
                <a:cs typeface="+mn-lt"/>
              </a:rPr>
              <a:t>Hoe meld ik mijn kind aan?</a:t>
            </a:r>
            <a:endParaRPr lang="nl-NL" sz="4000" dirty="0">
              <a:effectLst>
                <a:outerShdw blurRad="38100" dist="38100" dir="2700000" algn="tl">
                  <a:srgbClr val="000000">
                    <a:alpha val="43137"/>
                  </a:srgbClr>
                </a:outerShdw>
              </a:effectLst>
            </a:endParaRP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FF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
              </a:spcBef>
            </a:pPr>
            <a:r>
              <a:rPr lang="nl-NL" dirty="0">
                <a:ea typeface="+mn-lt"/>
                <a:cs typeface="+mn-lt"/>
              </a:rPr>
              <a:t>Aanmeldperiode: 17 tot en met 31 maart 2027</a:t>
            </a:r>
          </a:p>
          <a:p>
            <a:pPr>
              <a:spcBef>
                <a:spcPct val="20000"/>
              </a:spcBef>
            </a:pPr>
            <a:r>
              <a:rPr lang="nl-NL" dirty="0">
                <a:ea typeface="+mn-lt"/>
                <a:cs typeface="+mn-lt"/>
              </a:rPr>
              <a:t>Aanmelden op één school</a:t>
            </a:r>
          </a:p>
          <a:p>
            <a:pPr>
              <a:spcBef>
                <a:spcPct val="20000"/>
              </a:spcBef>
            </a:pPr>
            <a:r>
              <a:rPr lang="nl-NL" dirty="0">
                <a:ea typeface="+mn-lt"/>
                <a:cs typeface="+mn-lt"/>
              </a:rPr>
              <a:t>Wat heb je nodig?</a:t>
            </a:r>
          </a:p>
          <a:p>
            <a:pPr lvl="1">
              <a:spcBef>
                <a:spcPct val="20000"/>
              </a:spcBef>
            </a:pPr>
            <a:r>
              <a:rPr lang="nl-NL" sz="2800" dirty="0">
                <a:ea typeface="+mn-lt"/>
                <a:cs typeface="+mn-lt"/>
              </a:rPr>
              <a:t>Adviesformulier</a:t>
            </a:r>
          </a:p>
          <a:p>
            <a:pPr lvl="1">
              <a:spcBef>
                <a:spcPct val="20000"/>
              </a:spcBef>
            </a:pPr>
            <a:r>
              <a:rPr lang="en-US" sz="2800" dirty="0" err="1">
                <a:ea typeface="+mn-lt"/>
                <a:cs typeface="+mn-lt"/>
              </a:rPr>
              <a:t>Schoolkeuzeformulier</a:t>
            </a:r>
            <a:endParaRPr lang="en-US" sz="2800" dirty="0">
              <a:ea typeface="+mn-lt"/>
              <a:cs typeface="+mn-lt"/>
            </a:endParaRPr>
          </a:p>
          <a:p>
            <a:pPr lvl="1">
              <a:spcBef>
                <a:spcPct val="20000"/>
              </a:spcBef>
            </a:pPr>
            <a:r>
              <a:rPr lang="en-US" sz="2800" dirty="0" err="1">
                <a:ea typeface="+mn-lt"/>
                <a:cs typeface="+mn-lt"/>
              </a:rPr>
              <a:t>Legitimatiebewijs</a:t>
            </a:r>
            <a:endParaRPr lang="en-US" sz="2800" dirty="0">
              <a:ea typeface="+mn-lt"/>
              <a:cs typeface="+mn-lt"/>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64315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AF8C2-B8DB-47EF-B5D2-8CB0A1BA44F2}"/>
              </a:ext>
            </a:extLst>
          </p:cNvPr>
          <p:cNvSpPr>
            <a:spLocks noGrp="1"/>
          </p:cNvSpPr>
          <p:nvPr>
            <p:ph type="title"/>
          </p:nvPr>
        </p:nvSpPr>
        <p:spPr>
          <a:xfrm>
            <a:off x="459224" y="213341"/>
            <a:ext cx="10770751" cy="1409246"/>
          </a:xfrm>
        </p:spPr>
        <p:txBody>
          <a:bodyPr>
            <a:normAutofit/>
          </a:bodyPr>
          <a:lstStyle/>
          <a:p>
            <a:pPr algn="ctr"/>
            <a:r>
              <a:rPr lang="nl-NL" sz="4000" dirty="0">
                <a:effectLst>
                  <a:outerShdw blurRad="38100" dist="38100" dir="2700000" algn="tl">
                    <a:srgbClr val="000000">
                      <a:alpha val="43137"/>
                    </a:srgbClr>
                  </a:outerShdw>
                </a:effectLst>
              </a:rPr>
              <a:t>Meer informatie?</a:t>
            </a:r>
          </a:p>
        </p:txBody>
      </p:sp>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96C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7" name="Tijdelijke aanduiding voor inhoud 2">
            <a:extLst>
              <a:ext uri="{FF2B5EF4-FFF2-40B4-BE49-F238E27FC236}">
                <a16:creationId xmlns:a16="http://schemas.microsoft.com/office/drawing/2014/main" id="{5B2A7B1D-EF16-7F75-8B54-5233B7C8E03E}"/>
              </a:ext>
            </a:extLst>
          </p:cNvPr>
          <p:cNvSpPr txBox="1">
            <a:spLocks/>
          </p:cNvSpPr>
          <p:nvPr/>
        </p:nvSpPr>
        <p:spPr>
          <a:xfrm>
            <a:off x="641734" y="1622587"/>
            <a:ext cx="11433033" cy="40142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0000"/>
              </a:spcBef>
            </a:pPr>
            <a:r>
              <a:rPr lang="nl-NL" dirty="0">
                <a:ea typeface="+mn-lt"/>
                <a:cs typeface="+mn-lt"/>
              </a:rPr>
              <a:t>Algemeen: </a:t>
            </a:r>
            <a:r>
              <a:rPr lang="nl-NL" dirty="0">
                <a:ea typeface="+mn-lt"/>
                <a:cs typeface="+mn-lt"/>
                <a:hlinkClick r:id="rId4"/>
              </a:rPr>
              <a:t>info@eyecollege.nl</a:t>
            </a:r>
            <a:endParaRPr lang="nl-NL" dirty="0">
              <a:ea typeface="+mn-lt"/>
              <a:cs typeface="+mn-lt"/>
            </a:endParaRPr>
          </a:p>
          <a:p>
            <a:pPr>
              <a:spcBef>
                <a:spcPct val="20000"/>
              </a:spcBef>
            </a:pPr>
            <a:r>
              <a:rPr lang="en-US" dirty="0">
                <a:ea typeface="+mn-lt"/>
                <a:cs typeface="+mn-lt"/>
                <a:hlinkClick r:id="rId5"/>
              </a:rPr>
              <a:t>www.eyecollege.nl</a:t>
            </a:r>
            <a:endParaRPr lang="en-US" dirty="0">
              <a:ea typeface="+mn-lt"/>
              <a:cs typeface="+mn-lt"/>
            </a:endParaRPr>
          </a:p>
          <a:p>
            <a:pPr>
              <a:spcBef>
                <a:spcPct val="20000"/>
              </a:spcBef>
            </a:pPr>
            <a:r>
              <a:rPr lang="en-US" sz="2800" dirty="0" err="1">
                <a:ea typeface="+mn-lt"/>
                <a:cs typeface="+mn-lt"/>
              </a:rPr>
              <a:t>Scholen</a:t>
            </a:r>
            <a:r>
              <a:rPr lang="en-US" sz="2800" dirty="0">
                <a:ea typeface="+mn-lt"/>
                <a:cs typeface="+mn-lt"/>
              </a:rPr>
              <a:t> op de </a:t>
            </a:r>
            <a:r>
              <a:rPr lang="en-US" sz="2800" dirty="0" err="1">
                <a:ea typeface="+mn-lt"/>
                <a:cs typeface="+mn-lt"/>
              </a:rPr>
              <a:t>kaart</a:t>
            </a:r>
            <a:endParaRPr lang="en-US" sz="2800" dirty="0">
              <a:ea typeface="+mn-lt"/>
              <a:cs typeface="+mn-lt"/>
            </a:endParaRPr>
          </a:p>
          <a:p>
            <a:pPr>
              <a:spcBef>
                <a:spcPct val="20000"/>
              </a:spcBef>
            </a:pPr>
            <a:r>
              <a:rPr lang="en-US" dirty="0">
                <a:ea typeface="+mn-lt"/>
                <a:cs typeface="+mn-lt"/>
              </a:rPr>
              <a:t>Koers VO - </a:t>
            </a:r>
            <a:r>
              <a:rPr lang="en-US" dirty="0" err="1">
                <a:ea typeface="+mn-lt"/>
                <a:cs typeface="+mn-lt"/>
              </a:rPr>
              <a:t>Overstaproute</a:t>
            </a:r>
            <a:endParaRPr lang="en-US" dirty="0">
              <a:ea typeface="+mn-lt"/>
              <a:cs typeface="+mn-lt"/>
            </a:endParaRPr>
          </a:p>
          <a:p>
            <a:pPr>
              <a:spcBef>
                <a:spcPct val="20000"/>
              </a:spcBef>
            </a:pPr>
            <a:endParaRPr lang="en-US" sz="2800" dirty="0">
              <a:ea typeface="+mn-lt"/>
              <a:cs typeface="+mn-lt"/>
            </a:endParaRPr>
          </a:p>
          <a:p>
            <a:pPr marL="0" indent="0">
              <a:lnSpc>
                <a:spcPct val="110000"/>
              </a:lnSpc>
              <a:spcAft>
                <a:spcPts val="1200"/>
              </a:spcAft>
              <a:buNone/>
              <a:tabLst>
                <a:tab pos="5116513" algn="l"/>
              </a:tabLst>
            </a:pPr>
            <a:endParaRPr lang="nl-NL" i="1" dirty="0">
              <a:solidFill>
                <a:schemeClr val="bg1">
                  <a:lumMod val="50000"/>
                </a:schemeClr>
              </a:solidFill>
              <a:ea typeface="Calibri" panose="020F0502020204030204"/>
              <a:cs typeface="Calibri" panose="020F0502020204030204"/>
            </a:endParaRPr>
          </a:p>
        </p:txBody>
      </p:sp>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spTree>
    <p:extLst>
      <p:ext uri="{BB962C8B-B14F-4D97-AF65-F5344CB8AC3E}">
        <p14:creationId xmlns:p14="http://schemas.microsoft.com/office/powerpoint/2010/main" val="991272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2">
            <a:extLst>
              <a:ext uri="{FF2B5EF4-FFF2-40B4-BE49-F238E27FC236}">
                <a16:creationId xmlns:a16="http://schemas.microsoft.com/office/drawing/2014/main" id="{F76C5E2F-450B-4177-BED9-4307B055456F}"/>
              </a:ext>
            </a:extLst>
          </p:cNvPr>
          <p:cNvSpPr txBox="1">
            <a:spLocks/>
          </p:cNvSpPr>
          <p:nvPr/>
        </p:nvSpPr>
        <p:spPr>
          <a:xfrm>
            <a:off x="641735" y="1557271"/>
            <a:ext cx="11433033" cy="460404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endParaRPr lang="nl-NL" sz="3200" dirty="0">
              <a:ea typeface="Calibri"/>
              <a:cs typeface="Calibri"/>
            </a:endParaRPr>
          </a:p>
        </p:txBody>
      </p:sp>
      <p:sp>
        <p:nvSpPr>
          <p:cNvPr id="5" name="Rechthoek 4">
            <a:extLst>
              <a:ext uri="{FF2B5EF4-FFF2-40B4-BE49-F238E27FC236}">
                <a16:creationId xmlns:a16="http://schemas.microsoft.com/office/drawing/2014/main" id="{C5162D56-AECD-4154-9F85-7B7885B0B48A}"/>
              </a:ext>
            </a:extLst>
          </p:cNvPr>
          <p:cNvSpPr/>
          <p:nvPr/>
        </p:nvSpPr>
        <p:spPr>
          <a:xfrm>
            <a:off x="-21772" y="6270173"/>
            <a:ext cx="12276000" cy="576000"/>
          </a:xfrm>
          <a:prstGeom prst="rect">
            <a:avLst/>
          </a:prstGeom>
          <a:solidFill>
            <a:srgbClr val="E500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a:extLst>
              <a:ext uri="{FF2B5EF4-FFF2-40B4-BE49-F238E27FC236}">
                <a16:creationId xmlns:a16="http://schemas.microsoft.com/office/drawing/2014/main" id="{B2679095-7E7F-22EF-4957-7CF84DD9CD76}"/>
              </a:ext>
            </a:extLst>
          </p:cNvPr>
          <p:cNvPicPr>
            <a:picLocks noChangeAspect="1"/>
          </p:cNvPicPr>
          <p:nvPr/>
        </p:nvPicPr>
        <p:blipFill>
          <a:blip r:embed="rId3"/>
          <a:stretch>
            <a:fillRect/>
          </a:stretch>
        </p:blipFill>
        <p:spPr>
          <a:xfrm>
            <a:off x="10313654" y="5167212"/>
            <a:ext cx="1832641" cy="1009505"/>
          </a:xfrm>
          <a:prstGeom prst="rect">
            <a:avLst/>
          </a:prstGeom>
        </p:spPr>
      </p:pic>
      <p:sp>
        <p:nvSpPr>
          <p:cNvPr id="9" name="Tijdelijke aanduiding voor dianummer 5">
            <a:extLst>
              <a:ext uri="{FF2B5EF4-FFF2-40B4-BE49-F238E27FC236}">
                <a16:creationId xmlns:a16="http://schemas.microsoft.com/office/drawing/2014/main" id="{8F969705-3A50-4E86-31F2-5E17BE65E5DD}"/>
              </a:ext>
            </a:extLst>
          </p:cNvPr>
          <p:cNvSpPr txBox="1">
            <a:spLocks/>
          </p:cNvSpPr>
          <p:nvPr/>
        </p:nvSpPr>
        <p:spPr>
          <a:xfrm>
            <a:off x="459224" y="6383729"/>
            <a:ext cx="2400934"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600" dirty="0">
              <a:solidFill>
                <a:schemeClr val="bg1"/>
              </a:solidFill>
            </a:endParaRPr>
          </a:p>
        </p:txBody>
      </p:sp>
      <p:sp>
        <p:nvSpPr>
          <p:cNvPr id="6" name="Tijdelijke aanduiding voor dianummer 8">
            <a:extLst>
              <a:ext uri="{FF2B5EF4-FFF2-40B4-BE49-F238E27FC236}">
                <a16:creationId xmlns:a16="http://schemas.microsoft.com/office/drawing/2014/main" id="{18A2B1C0-36F8-E5C4-5AEB-0E14E490826B}"/>
              </a:ext>
            </a:extLst>
          </p:cNvPr>
          <p:cNvSpPr>
            <a:spLocks noGrp="1"/>
          </p:cNvSpPr>
          <p:nvPr>
            <p:ph type="sldNum" sz="quarter" idx="12"/>
          </p:nvPr>
        </p:nvSpPr>
        <p:spPr>
          <a:xfrm>
            <a:off x="8969826" y="6410780"/>
            <a:ext cx="2743200" cy="365125"/>
          </a:xfrm>
        </p:spPr>
        <p:txBody>
          <a:bodyPr/>
          <a:lstStyle/>
          <a:p>
            <a:endParaRPr lang="nl-NL" sz="1600" dirty="0">
              <a:solidFill>
                <a:schemeClr val="bg1"/>
              </a:solidFill>
            </a:endParaRPr>
          </a:p>
        </p:txBody>
      </p:sp>
      <p:pic>
        <p:nvPicPr>
          <p:cNvPr id="4" name="Afbeelding 3">
            <a:extLst>
              <a:ext uri="{FF2B5EF4-FFF2-40B4-BE49-F238E27FC236}">
                <a16:creationId xmlns:a16="http://schemas.microsoft.com/office/drawing/2014/main" id="{BB8F08C2-B282-A7D4-E988-09B2FBF0297E}"/>
              </a:ext>
            </a:extLst>
          </p:cNvPr>
          <p:cNvPicPr>
            <a:picLocks noChangeAspect="1"/>
          </p:cNvPicPr>
          <p:nvPr/>
        </p:nvPicPr>
        <p:blipFill>
          <a:blip r:embed="rId4"/>
          <a:stretch>
            <a:fillRect/>
          </a:stretch>
        </p:blipFill>
        <p:spPr>
          <a:xfrm>
            <a:off x="265471" y="0"/>
            <a:ext cx="8310678" cy="6258346"/>
          </a:xfrm>
          <a:prstGeom prst="rect">
            <a:avLst/>
          </a:prstGeom>
        </p:spPr>
      </p:pic>
    </p:spTree>
    <p:extLst>
      <p:ext uri="{BB962C8B-B14F-4D97-AF65-F5344CB8AC3E}">
        <p14:creationId xmlns:p14="http://schemas.microsoft.com/office/powerpoint/2010/main" val="42864769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itCategory_Note xmlns="70b16500-d487-489f-9ead-698b437b8fa1">
      <Terms xmlns="http://schemas.microsoft.com/office/infopath/2007/PartnerControls"/>
    </LitCategory_Note>
    <LitCustomerTitle xmlns="70b16500-d487-489f-9ead-698b437b8fa1" xsi:nil="true"/>
    <LitProjectTitle xmlns="70b16500-d487-489f-9ead-698b437b8fa1" xsi:nil="true"/>
    <LitProjectNumber xmlns="70b16500-d487-489f-9ead-698b437b8fa1" xsi:nil="true"/>
    <LitCustomerNumber xmlns="70b16500-d487-489f-9ead-698b437b8fa1" xsi:nil="true"/>
    <LitTag_Note xmlns="70b16500-d487-489f-9ead-698b437b8fa1">
      <Terms xmlns="http://schemas.microsoft.com/office/infopath/2007/PartnerControls"/>
    </LitTag_Note>
    <lcf76f155ced4ddcb4097134ff3c332f xmlns="14e3e4e5-95d8-41c3-b07c-608842bf19c2">
      <Terms xmlns="http://schemas.microsoft.com/office/infopath/2007/PartnerControls"/>
    </lcf76f155ced4ddcb4097134ff3c332f>
    <TaxCatchAll xmlns="70b16500-d487-489f-9ead-698b437b8fa1" xsi:nil="true"/>
    <SharedWithUsers xmlns="70b16500-d487-489f-9ead-698b437b8fa1">
      <UserInfo>
        <DisplayName>Dhr. B. van Woudenberg</DisplayName>
        <AccountId>13</AccountId>
        <AccountType/>
      </UserInfo>
      <UserInfo>
        <DisplayName>Mevr. D. Springvloed</DisplayName>
        <AccountId>81</AccountId>
        <AccountType/>
      </UserInfo>
    </SharedWithUsers>
    <LitSubcategory_Note xmlns="70b16500-d487-489f-9ead-698b437b8fa1">
      <Terms xmlns="http://schemas.microsoft.com/office/infopath/2007/PartnerControls"/>
    </LitSubcategory_Not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C6A1D79D79C9840884421488870EE08" ma:contentTypeVersion="25" ma:contentTypeDescription="Een nieuw document maken." ma:contentTypeScope="" ma:versionID="671531a77d3ee34fa59aa6646590cec3">
  <xsd:schema xmlns:xsd="http://www.w3.org/2001/XMLSchema" xmlns:xs="http://www.w3.org/2001/XMLSchema" xmlns:p="http://schemas.microsoft.com/office/2006/metadata/properties" xmlns:ns2="70b16500-d487-489f-9ead-698b437b8fa1" xmlns:ns3="14e3e4e5-95d8-41c3-b07c-608842bf19c2" targetNamespace="http://schemas.microsoft.com/office/2006/metadata/properties" ma:root="true" ma:fieldsID="49860f52b3b3755394abd2e0d2a3968e" ns2:_="" ns3:_="">
    <xsd:import namespace="70b16500-d487-489f-9ead-698b437b8fa1"/>
    <xsd:import namespace="14e3e4e5-95d8-41c3-b07c-608842bf19c2"/>
    <xsd:element name="properties">
      <xsd:complexType>
        <xsd:sequence>
          <xsd:element name="documentManagement">
            <xsd:complexType>
              <xsd:all>
                <xsd:element ref="ns2:LitCategory_Note" minOccurs="0"/>
                <xsd:element ref="ns2:TaxCatchAll" minOccurs="0"/>
                <xsd:element ref="ns2:LitSubcategory_Note" minOccurs="0"/>
                <xsd:element ref="ns2:LitTag_Note" minOccurs="0"/>
                <xsd:element ref="ns2:LitCustomerTitle" minOccurs="0"/>
                <xsd:element ref="ns2:LitCustomerNumber" minOccurs="0"/>
                <xsd:element ref="ns2:LitProjectTitle" minOccurs="0"/>
                <xsd:element ref="ns2:LitProjectNumber" minOccurs="0"/>
                <xsd:element ref="ns3:MediaServiceMetadata" minOccurs="0"/>
                <xsd:element ref="ns3:MediaServiceFastMetadata"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3:MediaServiceOCR" minOccurs="0"/>
                <xsd:element ref="ns3:MediaServiceLocation" minOccurs="0"/>
                <xsd:element ref="ns2:SharedWithUsers" minOccurs="0"/>
                <xsd:element ref="ns2:SharedWithDetail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b16500-d487-489f-9ead-698b437b8fa1" elementFormDefault="qualified">
    <xsd:import namespace="http://schemas.microsoft.com/office/2006/documentManagement/types"/>
    <xsd:import namespace="http://schemas.microsoft.com/office/infopath/2007/PartnerControls"/>
    <xsd:element name="LitCategory_Note" ma:index="9" nillable="true" ma:taxonomy="true" ma:internalName="LitCategory_Note" ma:taxonomyFieldName="LitCategory" ma:displayName="Categorie" ma:fieldId="{39e012a4-b63e-4936-a4e9-2e0c2939ac1b}" ma:sspId="e75a8330-89c8-41c7-ac15-80766da78cdd" ma:termSetId="1d8ebc5f-d64c-44bf-925a-5a801224aad0"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09a133e8-db2c-4dcf-90f1-b5c46edb525f}" ma:internalName="TaxCatchAll" ma:showField="CatchAllData" ma:web="70b16500-d487-489f-9ead-698b437b8fa1">
      <xsd:complexType>
        <xsd:complexContent>
          <xsd:extension base="dms:MultiChoiceLookup">
            <xsd:sequence>
              <xsd:element name="Value" type="dms:Lookup" maxOccurs="unbounded" minOccurs="0" nillable="true"/>
            </xsd:sequence>
          </xsd:extension>
        </xsd:complexContent>
      </xsd:complexType>
    </xsd:element>
    <xsd:element name="LitSubcategory_Note" ma:index="12" nillable="true" ma:taxonomy="true" ma:internalName="LitSubcategory_Note" ma:taxonomyFieldName="LitSubcategory" ma:displayName="Subcategorie" ma:fieldId="{26b59e94-7816-4811-965b-c022a54fbb0e}" ma:sspId="e75a8330-89c8-41c7-ac15-80766da78cdd" ma:termSetId="1d8ebc5f-d64c-44bf-925a-5a801224aad0" ma:anchorId="00000000-0000-0000-0000-000000000000" ma:open="false" ma:isKeyword="false">
      <xsd:complexType>
        <xsd:sequence>
          <xsd:element ref="pc:Terms" minOccurs="0" maxOccurs="1"/>
        </xsd:sequence>
      </xsd:complexType>
    </xsd:element>
    <xsd:element name="LitTag_Note" ma:index="14" nillable="true" ma:taxonomy="true" ma:internalName="LitTag_Note" ma:taxonomyFieldName="LitTag" ma:displayName="Tags" ma:fieldId="{21515f04-1c08-4b94-a6ed-630436679ed3}" ma:taxonomyMulti="true" ma:sspId="e75a8330-89c8-41c7-ac15-80766da78cdd" ma:termSetId="3323295f-c5fb-4a3c-9da1-539b374e286f" ma:anchorId="00000000-0000-0000-0000-000000000000" ma:open="true" ma:isKeyword="false">
      <xsd:complexType>
        <xsd:sequence>
          <xsd:element ref="pc:Terms" minOccurs="0" maxOccurs="1"/>
        </xsd:sequence>
      </xsd:complexType>
    </xsd:element>
    <xsd:element name="LitCustomerTitle" ma:index="15" nillable="true" ma:displayName="Klant Naam" ma:internalName="LitCustomerTitle">
      <xsd:simpleType>
        <xsd:restriction base="dms:Text"/>
      </xsd:simpleType>
    </xsd:element>
    <xsd:element name="LitCustomerNumber" ma:index="16" nillable="true" ma:displayName="Klant Nummer" ma:internalName="LitCustomerNumber">
      <xsd:simpleType>
        <xsd:restriction base="dms:Text"/>
      </xsd:simpleType>
    </xsd:element>
    <xsd:element name="LitProjectTitle" ma:index="17" nillable="true" ma:displayName="Project Titel" ma:internalName="LitProjectTitle">
      <xsd:simpleType>
        <xsd:restriction base="dms:Text"/>
      </xsd:simpleType>
    </xsd:element>
    <xsd:element name="LitProjectNumber" ma:index="18" nillable="true" ma:displayName="Project Nummer" ma:internalName="LitProjectNumber">
      <xsd:simpleType>
        <xsd:restriction base="dms:Text"/>
      </xsd:simpleType>
    </xsd:element>
    <xsd:element name="SharedWithUsers" ma:index="3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1"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4e3e4e5-95d8-41c3-b07c-608842bf19c2" elementFormDefault="qualified">
    <xsd:import namespace="http://schemas.microsoft.com/office/2006/documentManagement/types"/>
    <xsd:import namespace="http://schemas.microsoft.com/office/infopath/2007/PartnerControls"/>
    <xsd:element name="MediaServiceMetadata" ma:index="19" nillable="true" ma:displayName="MediaServiceMetadata" ma:hidden="true" ma:internalName="MediaServiceMetadata" ma:readOnly="true">
      <xsd:simpleType>
        <xsd:restriction base="dms:Note"/>
      </xsd:simpleType>
    </xsd:element>
    <xsd:element name="MediaServiceFastMetadata" ma:index="20" nillable="true" ma:displayName="MediaServiceFastMetadata" ma:hidden="true" ma:internalName="MediaServiceFastMetadata"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Afbeeldingtags" ma:readOnly="false" ma:fieldId="{5cf76f15-5ced-4ddc-b409-7134ff3c332f}" ma:taxonomyMulti="true" ma:sspId="e75a8330-89c8-41c7-ac15-80766da78cdd" ma:termSetId="09814cd3-568e-fe90-9814-8d621ff8fb84" ma:anchorId="fba54fb3-c3e1-fe81-a776-ca4b69148c4d" ma:open="true" ma:isKeyword="false">
      <xsd:complexType>
        <xsd:sequence>
          <xsd:element ref="pc:Terms" minOccurs="0" maxOccurs="1"/>
        </xsd:sequence>
      </xsd:complexType>
    </xsd:element>
    <xsd:element name="MediaServiceOCR" ma:index="28" nillable="true" ma:displayName="Extracted Text" ma:internalName="MediaServiceOCR" ma:readOnly="true">
      <xsd:simpleType>
        <xsd:restriction base="dms:Note">
          <xsd:maxLength value="255"/>
        </xsd:restriction>
      </xsd:simpleType>
    </xsd:element>
    <xsd:element name="MediaServiceLocation" ma:index="29" nillable="true" ma:displayName="Location" ma:indexed="true" ma:internalName="MediaServiceLocation"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1251B4-695D-465C-8EFA-7E7716624D3F}">
  <ds:schemaRefs>
    <ds:schemaRef ds:uri="http://schemas.microsoft.com/sharepoint/v3/contenttype/forms"/>
  </ds:schemaRefs>
</ds:datastoreItem>
</file>

<file path=customXml/itemProps2.xml><?xml version="1.0" encoding="utf-8"?>
<ds:datastoreItem xmlns:ds="http://schemas.openxmlformats.org/officeDocument/2006/customXml" ds:itemID="{4CCF1CD0-2D9C-4E08-A669-BC1A9BDB108B}">
  <ds:schemaRefs>
    <ds:schemaRef ds:uri="http://schemas.microsoft.com/office/2006/documentManagement/types"/>
    <ds:schemaRef ds:uri="http://www.w3.org/XML/1998/namespace"/>
    <ds:schemaRef ds:uri="http://schemas.microsoft.com/office/2006/metadata/properties"/>
    <ds:schemaRef ds:uri="http://purl.org/dc/terms/"/>
    <ds:schemaRef ds:uri="http://schemas.microsoft.com/office/infopath/2007/PartnerControls"/>
    <ds:schemaRef ds:uri="70b16500-d487-489f-9ead-698b437b8fa1"/>
    <ds:schemaRef ds:uri="http://purl.org/dc/elements/1.1/"/>
    <ds:schemaRef ds:uri="http://schemas.openxmlformats.org/package/2006/metadata/core-properties"/>
    <ds:schemaRef ds:uri="14e3e4e5-95d8-41c3-b07c-608842bf19c2"/>
    <ds:schemaRef ds:uri="http://purl.org/dc/dcmitype/"/>
  </ds:schemaRefs>
</ds:datastoreItem>
</file>

<file path=customXml/itemProps3.xml><?xml version="1.0" encoding="utf-8"?>
<ds:datastoreItem xmlns:ds="http://schemas.openxmlformats.org/officeDocument/2006/customXml" ds:itemID="{D9421A1E-E4BC-415E-ABF9-04EDEDB283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b16500-d487-489f-9ead-698b437b8fa1"/>
    <ds:schemaRef ds:uri="14e3e4e5-95d8-41c3-b07c-608842bf19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561</TotalTime>
  <Words>1079</Words>
  <Application>Microsoft Office PowerPoint</Application>
  <PresentationFormat>Breedbeeld</PresentationFormat>
  <Paragraphs>241</Paragraphs>
  <Slides>23</Slides>
  <Notes>23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23</vt:i4>
      </vt:variant>
    </vt:vector>
  </HeadingPairs>
  <TitlesOfParts>
    <vt:vector size="28" baseType="lpstr">
      <vt:lpstr>Arial</vt:lpstr>
      <vt:lpstr>Arial,Sans-Serif</vt:lpstr>
      <vt:lpstr>Calibri</vt:lpstr>
      <vt:lpstr>Calibri Light</vt:lpstr>
      <vt:lpstr>Kantoorthema</vt:lpstr>
      <vt:lpstr> Naar het voortgezet onderwijs    </vt:lpstr>
      <vt:lpstr>Nieuwe school, maar welke? </vt:lpstr>
      <vt:lpstr>PowerPoint-presentatie</vt:lpstr>
      <vt:lpstr>1. Wat zijn de interesses en talenten van uw kind?</vt:lpstr>
      <vt:lpstr>2. Welk schooltype sluit het beste aan bij uw kind?</vt:lpstr>
      <vt:lpstr>Advies van de basisschool</vt:lpstr>
      <vt:lpstr>3. Hoe leert uw kind het best?</vt:lpstr>
      <vt:lpstr>4. Welke sfeer zoekt uw kind? </vt:lpstr>
      <vt:lpstr>5. Welke oriëntatiemogelijkheden zijn er? </vt:lpstr>
      <vt:lpstr>De verschillende vormen van voortgezet onderwijs</vt:lpstr>
      <vt:lpstr>De verschillende vormen van voortgezet onderwijs</vt:lpstr>
      <vt:lpstr>PowerPoint-presentatie</vt:lpstr>
      <vt:lpstr>Vakken leerjaar 1</vt:lpstr>
      <vt:lpstr>De verschillende branche certificaten binnen PrO</vt:lpstr>
      <vt:lpstr>VMBO (4 jaar)</vt:lpstr>
      <vt:lpstr>Leerwegondersteuning</vt:lpstr>
      <vt:lpstr>Profielen vmbo</vt:lpstr>
      <vt:lpstr>MHV</vt:lpstr>
      <vt:lpstr>Het Nederlandse onderwijsstelsel, zo zit het in elkaar</vt:lpstr>
      <vt:lpstr>Hoe meld ik mijn kind aan?</vt:lpstr>
      <vt:lpstr>Hoe meld ik mijn kind aan?</vt:lpstr>
      <vt:lpstr>Meer informatie?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Naar het voortgezet onderwijs</dc:title>
  <dc:creator>D.vanZundert;E.Smit</dc:creator>
  <cp:lastModifiedBy>Mevr. J. Persoon</cp:lastModifiedBy>
  <cp:revision>291</cp:revision>
  <cp:lastPrinted>2022-11-17T17:53:11Z</cp:lastPrinted>
  <dcterms:created xsi:type="dcterms:W3CDTF">2020-11-01T09:15:35Z</dcterms:created>
  <dcterms:modified xsi:type="dcterms:W3CDTF">2026-09-30T14:20:18Z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0x0101004C6A1D79D79C9840884421488870EE08</vt:lpwstr>
  </property>
  <property fmtid="{D5CDD505-2E9C-101B-9397-08002B2CF9AE}" pid="3" name="LitTag">
    <vt:lpwstr/>
  </property>
  <property fmtid="{D5CDD505-2E9C-101B-9397-08002B2CF9AE}" pid="4" name="MediaServiceImageTags">
    <vt:lpwstr/>
  </property>
  <property fmtid="{D5CDD505-2E9C-101B-9397-08002B2CF9AE}" pid="5" name="LitCategory">
    <vt:lpwstr/>
  </property>
  <property fmtid="{D5CDD505-2E9C-101B-9397-08002B2CF9AE}" pid="6" name="LitSubcategory">
    <vt:lpwstr/>
  </property>
</Properties>
</file>